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4630400" cy="8229600"/>
  <p:notesSz cx="8229600" cy="14630400"/>
  <p:embeddedFontLst>
    <p:embeddedFont>
      <p:font typeface="SimHei" panose="02010609060101010101" pitchFamily="49" charset="-122"/>
      <p:regular r:id="rId29"/>
    </p:embeddedFont>
    <p:embeddedFont>
      <p:font typeface="LANTINGHEI SC DEMIBOLD" panose="02000000000000000000" pitchFamily="2" charset="-122"/>
      <p:regular r:id="rId30"/>
      <p:bold r:id="rId31"/>
    </p:embeddedFont>
    <p:embeddedFont>
      <p:font typeface="Barlow" pitchFamily="2" charset="0"/>
      <p:regular r:id="rId32"/>
      <p:bold r:id="rId33"/>
      <p:italic r:id="rId34"/>
      <p:boldItalic r:id="rId3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FFBB"/>
    <a:srgbClr val="02FBB8"/>
    <a:srgbClr val="01F8E2"/>
    <a:srgbClr val="37A7E8"/>
    <a:srgbClr val="29DD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389"/>
    <p:restoredTop sz="94610"/>
  </p:normalViewPr>
  <p:slideViewPr>
    <p:cSldViewPr snapToGrid="0" snapToObjects="1">
      <p:cViewPr varScale="1">
        <p:scale>
          <a:sx n="134" d="100"/>
          <a:sy n="134" d="100"/>
        </p:scale>
        <p:origin x="11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5794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50.png"/><Relationship Id="rId7" Type="http://schemas.openxmlformats.org/officeDocument/2006/relationships/image" Target="../media/image5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3.png"/><Relationship Id="rId11" Type="http://schemas.openxmlformats.org/officeDocument/2006/relationships/image" Target="../media/image10.png"/><Relationship Id="rId5" Type="http://schemas.openxmlformats.org/officeDocument/2006/relationships/image" Target="../media/image52.png"/><Relationship Id="rId10" Type="http://schemas.openxmlformats.org/officeDocument/2006/relationships/image" Target="../media/image57.png"/><Relationship Id="rId4" Type="http://schemas.openxmlformats.org/officeDocument/2006/relationships/image" Target="../media/image51.png"/><Relationship Id="rId9" Type="http://schemas.openxmlformats.org/officeDocument/2006/relationships/image" Target="../media/image5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67462" y="1650563"/>
            <a:ext cx="7381875" cy="1223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岭北数码：从0到1的社交电商闭环实战项目复盘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367462" y="3204924"/>
            <a:ext cx="738187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Barlow" pitchFamily="34" charset="-120"/>
              </a:rPr>
              <a:t>学生时代基于内容驱动+公私域联动打造盈利闭环生意的完整项目实践</a:t>
            </a:r>
            <a:endParaRPr lang="en-US" sz="17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367462" y="3805118"/>
            <a:ext cx="3580805" cy="1276826"/>
          </a:xfrm>
          <a:prstGeom prst="roundRect">
            <a:avLst>
              <a:gd name="adj" fmla="val 25880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zh-CN" altLang="en-US">
              <a:ea typeface="LANTINGHEI SC DEMIBOLD" panose="02000000000000000000" pitchFamily="2" charset="-122"/>
            </a:endParaRPr>
          </a:p>
        </p:txBody>
      </p:sp>
      <p:sp>
        <p:nvSpPr>
          <p:cNvPr id="6" name="Text 3"/>
          <p:cNvSpPr/>
          <p:nvPr/>
        </p:nvSpPr>
        <p:spPr>
          <a:xfrm>
            <a:off x="6610588" y="4048244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0E4E6"/>
                </a:solidFill>
                <a:ea typeface="LANTINGHEI SC DEMIBOLD" panose="02000000000000000000" pitchFamily="2" charset="-122"/>
                <a:cs typeface="Spline Sans Bold" pitchFamily="34" charset="-120"/>
              </a:rPr>
              <a:t>0 → 1</a:t>
            </a:r>
            <a:endParaRPr lang="en-US" sz="1900" dirty="0">
              <a:ea typeface="LANTINGHEI SC DEMIBOLD" panose="02000000000000000000" pitchFamily="2" charset="-122"/>
            </a:endParaRPr>
          </a:p>
        </p:txBody>
      </p:sp>
      <p:sp>
        <p:nvSpPr>
          <p:cNvPr id="7" name="Text 4"/>
          <p:cNvSpPr/>
          <p:nvPr/>
        </p:nvSpPr>
        <p:spPr>
          <a:xfrm>
            <a:off x="6610588" y="4486394"/>
            <a:ext cx="3094553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ea typeface="LANTINGHEI SC DEMIBOLD" panose="02000000000000000000" pitchFamily="2" charset="-122"/>
                <a:cs typeface="Barlow" pitchFamily="34" charset="-120"/>
              </a:rPr>
              <a:t>从零开始构建完整商业模式</a:t>
            </a:r>
            <a:endParaRPr lang="en-US" sz="1700" dirty="0">
              <a:ea typeface="LANTINGHEI SC DEMIBOLD" panose="02000000000000000000" pitchFamily="2" charset="-122"/>
            </a:endParaRPr>
          </a:p>
        </p:txBody>
      </p:sp>
      <p:sp>
        <p:nvSpPr>
          <p:cNvPr id="8" name="Shape 5"/>
          <p:cNvSpPr/>
          <p:nvPr/>
        </p:nvSpPr>
        <p:spPr>
          <a:xfrm>
            <a:off x="10168533" y="3805118"/>
            <a:ext cx="3580805" cy="1276826"/>
          </a:xfrm>
          <a:prstGeom prst="roundRect">
            <a:avLst>
              <a:gd name="adj" fmla="val 25880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zh-CN" altLang="en-US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411658" y="4048244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0E4E6"/>
                </a:solidFill>
                <a:ea typeface="LANTINGHEI SC DEMIBOLD" panose="02000000000000000000" pitchFamily="2" charset="-122"/>
                <a:cs typeface="Spline Sans Bold" pitchFamily="34" charset="-120"/>
              </a:rPr>
              <a:t>¥</a:t>
            </a:r>
            <a:r>
              <a:rPr lang="zh-CN" altLang="en-US" sz="1900" dirty="0">
                <a:solidFill>
                  <a:srgbClr val="E0E4E6"/>
                </a:solidFill>
                <a:ea typeface="LANTINGHEI SC DEMIBOLD" panose="02000000000000000000" pitchFamily="2" charset="-122"/>
                <a:cs typeface="Spline Sans Bold" pitchFamily="34" charset="-120"/>
              </a:rPr>
              <a:t> </a:t>
            </a:r>
            <a:r>
              <a:rPr lang="en-US" sz="1900" dirty="0">
                <a:solidFill>
                  <a:srgbClr val="E0E4E6"/>
                </a:solidFill>
                <a:ea typeface="LANTINGHEI SC DEMIBOLD" panose="02000000000000000000" pitchFamily="2" charset="-122"/>
                <a:cs typeface="Spline Sans Bold" pitchFamily="34" charset="-120"/>
              </a:rPr>
              <a:t>93,188</a:t>
            </a:r>
            <a:endParaRPr lang="en-US" sz="1900" dirty="0">
              <a:ea typeface="LANTINGHEI SC DEMIBOLD" panose="02000000000000000000" pitchFamily="2" charset="-122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0411658" y="4486394"/>
            <a:ext cx="3094553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Barlow" pitchFamily="34" charset="-120"/>
              </a:rPr>
              <a:t>8个月总销售额突破</a:t>
            </a:r>
            <a:endParaRPr lang="en-US" sz="17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6367462" y="5302210"/>
            <a:ext cx="7381875" cy="1276826"/>
          </a:xfrm>
          <a:prstGeom prst="roundRect">
            <a:avLst>
              <a:gd name="adj" fmla="val 25880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zh-CN" altLang="en-US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610588" y="5545336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0E4E6"/>
                </a:solidFill>
                <a:ea typeface="LANTINGHEI SC DEMIBOLD" panose="02000000000000000000" pitchFamily="2" charset="-122"/>
                <a:cs typeface="Spline Sans Bold" pitchFamily="34" charset="-120"/>
              </a:rPr>
              <a:t>400+</a:t>
            </a:r>
            <a:endParaRPr lang="en-US" sz="1900" dirty="0">
              <a:ea typeface="LANTINGHEI SC DEMIBOLD" panose="02000000000000000000" pitchFamily="2" charset="-122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6610588" y="5983486"/>
            <a:ext cx="6895624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Barlow" pitchFamily="34" charset="-120"/>
              </a:rPr>
              <a:t>累计成交订单数</a:t>
            </a:r>
            <a:endParaRPr lang="en-US" sz="17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pic>
        <p:nvPicPr>
          <p:cNvPr id="15" name="图片 14" descr="徽标&#10;&#10;AI 生成的内容可能不正确。">
            <a:extLst>
              <a:ext uri="{FF2B5EF4-FFF2-40B4-BE49-F238E27FC236}">
                <a16:creationId xmlns:a16="http://schemas.microsoft.com/office/drawing/2014/main" id="{ACA16FEA-37FE-D9C6-F91E-A569595AF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330" y="1650563"/>
            <a:ext cx="4672252" cy="467225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613535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5944" y="161330"/>
            <a:ext cx="3338393" cy="1290876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4385" y="2161342"/>
            <a:ext cx="3440549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F0FC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公私域联动的客户旅程设计</a:t>
            </a:r>
            <a:endParaRPr lang="en-US" sz="225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5" name="Text 1"/>
          <p:cNvSpPr/>
          <p:nvPr/>
        </p:nvSpPr>
        <p:spPr>
          <a:xfrm>
            <a:off x="794385" y="2713434"/>
            <a:ext cx="13041630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从公域曝光到私域转化的完整客户旅程</a:t>
            </a:r>
            <a:r>
              <a:rPr lang="en-US" sz="10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，</a:t>
            </a:r>
            <a:r>
              <a:rPr lang="en-US" sz="12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每个环节都有明确的转化目标和优化策略</a:t>
            </a:r>
            <a:r>
              <a:rPr lang="en-US" sz="10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。</a:t>
            </a:r>
            <a:endParaRPr lang="en-US" sz="10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385" y="3065026"/>
            <a:ext cx="6520815" cy="51625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923449" y="3710345"/>
            <a:ext cx="1434227" cy="1793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公域曝光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8" name="Text 3"/>
          <p:cNvSpPr/>
          <p:nvPr/>
        </p:nvSpPr>
        <p:spPr>
          <a:xfrm>
            <a:off x="923449" y="3967043"/>
            <a:ext cx="626268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闲鱼平台展示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9" name="Text 4"/>
          <p:cNvSpPr/>
          <p:nvPr/>
        </p:nvSpPr>
        <p:spPr>
          <a:xfrm>
            <a:off x="923449" y="4250888"/>
            <a:ext cx="626268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场景化内容吸引眼球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Text 5"/>
          <p:cNvSpPr/>
          <p:nvPr/>
        </p:nvSpPr>
        <p:spPr>
          <a:xfrm>
            <a:off x="923449" y="4502468"/>
            <a:ext cx="626268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低价引流款策略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1" name="Text 6"/>
          <p:cNvSpPr/>
          <p:nvPr/>
        </p:nvSpPr>
        <p:spPr>
          <a:xfrm>
            <a:off x="923449" y="4754047"/>
            <a:ext cx="626268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专业文案建立可信度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2" name="Text 7"/>
          <p:cNvSpPr/>
          <p:nvPr/>
        </p:nvSpPr>
        <p:spPr>
          <a:xfrm>
            <a:off x="923449" y="5037892"/>
            <a:ext cx="626268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16FFBB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日均曝光1000+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3065026"/>
            <a:ext cx="6520815" cy="51625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44264" y="3710345"/>
            <a:ext cx="1434227" cy="1793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询盘转化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5" name="Text 9"/>
          <p:cNvSpPr/>
          <p:nvPr/>
        </p:nvSpPr>
        <p:spPr>
          <a:xfrm>
            <a:off x="7444264" y="3967043"/>
            <a:ext cx="626268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快速专业响应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6" name="Text 10"/>
          <p:cNvSpPr/>
          <p:nvPr/>
        </p:nvSpPr>
        <p:spPr>
          <a:xfrm>
            <a:off x="7444264" y="4250888"/>
            <a:ext cx="626268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5分钟内快速回复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7" name="Text 11"/>
          <p:cNvSpPr/>
          <p:nvPr/>
        </p:nvSpPr>
        <p:spPr>
          <a:xfrm>
            <a:off x="7444264" y="4502468"/>
            <a:ext cx="626268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专业产品知识解答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8" name="Text 12"/>
          <p:cNvSpPr/>
          <p:nvPr/>
        </p:nvSpPr>
        <p:spPr>
          <a:xfrm>
            <a:off x="7444264" y="4754047"/>
            <a:ext cx="626268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实拍图片增强信任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9" name="Text 13"/>
          <p:cNvSpPr/>
          <p:nvPr/>
        </p:nvSpPr>
        <p:spPr>
          <a:xfrm>
            <a:off x="7444264" y="5037892"/>
            <a:ext cx="626268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29DDDA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询盘转化率25%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4385" y="5373410"/>
            <a:ext cx="6520815" cy="516255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923449" y="6018728"/>
            <a:ext cx="1434227" cy="1793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私域沉淀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2" name="Text 15"/>
          <p:cNvSpPr/>
          <p:nvPr/>
        </p:nvSpPr>
        <p:spPr>
          <a:xfrm>
            <a:off x="923449" y="6275427"/>
            <a:ext cx="626268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引导加微信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3" name="Text 16"/>
          <p:cNvSpPr/>
          <p:nvPr/>
        </p:nvSpPr>
        <p:spPr>
          <a:xfrm>
            <a:off x="923449" y="6559272"/>
            <a:ext cx="626268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承诺更便捷售后服务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4" name="Text 17"/>
          <p:cNvSpPr/>
          <p:nvPr/>
        </p:nvSpPr>
        <p:spPr>
          <a:xfrm>
            <a:off x="923449" y="6810851"/>
            <a:ext cx="626268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独家优惠信息推送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5" name="Text 18"/>
          <p:cNvSpPr/>
          <p:nvPr/>
        </p:nvSpPr>
        <p:spPr>
          <a:xfrm>
            <a:off x="923449" y="7062430"/>
            <a:ext cx="626268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建立长期客户关系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6" name="Text 19"/>
          <p:cNvSpPr/>
          <p:nvPr/>
        </p:nvSpPr>
        <p:spPr>
          <a:xfrm>
            <a:off x="923449" y="7346275"/>
            <a:ext cx="626268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37A7E7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引流成功率75.6%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27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15200" y="5373410"/>
            <a:ext cx="6520815" cy="516255"/>
          </a:xfrm>
          <a:prstGeom prst="rect">
            <a:avLst/>
          </a:prstGeom>
        </p:spPr>
      </p:pic>
      <p:sp>
        <p:nvSpPr>
          <p:cNvPr id="28" name="Text 20"/>
          <p:cNvSpPr/>
          <p:nvPr/>
        </p:nvSpPr>
        <p:spPr>
          <a:xfrm>
            <a:off x="7444264" y="6018728"/>
            <a:ext cx="1434227" cy="1793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复购裂变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9" name="Text 21"/>
          <p:cNvSpPr/>
          <p:nvPr/>
        </p:nvSpPr>
        <p:spPr>
          <a:xfrm>
            <a:off x="7444264" y="6275427"/>
            <a:ext cx="626268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朋友圈持续营销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0" name="Text 22"/>
          <p:cNvSpPr/>
          <p:nvPr/>
        </p:nvSpPr>
        <p:spPr>
          <a:xfrm>
            <a:off x="7444264" y="6559272"/>
            <a:ext cx="626268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老客户专享9折优惠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1" name="Text 23"/>
          <p:cNvSpPr/>
          <p:nvPr/>
        </p:nvSpPr>
        <p:spPr>
          <a:xfrm>
            <a:off x="7444264" y="6810851"/>
            <a:ext cx="626268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推荐返利¥10机制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2" name="Text 24"/>
          <p:cNvSpPr/>
          <p:nvPr/>
        </p:nvSpPr>
        <p:spPr>
          <a:xfrm>
            <a:off x="7444264" y="7062430"/>
            <a:ext cx="626268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限时促销活动刺激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3" name="Text 25"/>
          <p:cNvSpPr/>
          <p:nvPr/>
        </p:nvSpPr>
        <p:spPr>
          <a:xfrm>
            <a:off x="7444264" y="7346275"/>
            <a:ext cx="626268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02FBB8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复购率35%</a:t>
            </a:r>
            <a:endParaRPr lang="en-US" sz="1200" dirty="0">
              <a:solidFill>
                <a:srgbClr val="02FBB8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723424"/>
            <a:ext cx="3930134" cy="458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A/B测试驱动的内容优化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881063" y="1512808"/>
            <a:ext cx="12868275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通过对比测试发现，场景化展示比产品展示的效果提升显著，这个发现改变了整个内容策略方向。</a:t>
            </a:r>
            <a:endParaRPr lang="en-US" sz="13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4" name="Text 2"/>
          <p:cNvSpPr/>
          <p:nvPr/>
        </p:nvSpPr>
        <p:spPr>
          <a:xfrm>
            <a:off x="881063" y="2128123"/>
            <a:ext cx="2202894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0FC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优化前：传统产品展示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063" y="2589252"/>
            <a:ext cx="2610803" cy="195810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81063" y="4733211"/>
            <a:ext cx="6232684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室内白底拍摄</a:t>
            </a:r>
            <a:endParaRPr lang="en-US" sz="13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7" name="Text 4"/>
          <p:cNvSpPr/>
          <p:nvPr/>
        </p:nvSpPr>
        <p:spPr>
          <a:xfrm>
            <a:off x="881063" y="5055275"/>
            <a:ext cx="6232684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产品平铺展示</a:t>
            </a:r>
            <a:endParaRPr lang="en-US" sz="13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8" name="Text 5"/>
          <p:cNvSpPr/>
          <p:nvPr/>
        </p:nvSpPr>
        <p:spPr>
          <a:xfrm>
            <a:off x="881063" y="5377339"/>
            <a:ext cx="6232684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强调产品参数</a:t>
            </a:r>
            <a:endParaRPr lang="en-US" sz="13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9" name="Text 6"/>
          <p:cNvSpPr/>
          <p:nvPr/>
        </p:nvSpPr>
        <p:spPr>
          <a:xfrm>
            <a:off x="881063" y="5699403"/>
            <a:ext cx="6232684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缺乏使用场景</a:t>
            </a:r>
            <a:endParaRPr lang="en-US" sz="13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Text 7"/>
          <p:cNvSpPr/>
          <p:nvPr/>
        </p:nvSpPr>
        <p:spPr>
          <a:xfrm>
            <a:off x="881063" y="6112312"/>
            <a:ext cx="6232684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询盘率：基准值</a:t>
            </a:r>
            <a:endParaRPr lang="en-US" sz="13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524274" y="2128123"/>
            <a:ext cx="2643307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0FC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优化后：场景化功能化展示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4274" y="2589252"/>
            <a:ext cx="2735223" cy="2051328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7524274" y="4826437"/>
            <a:ext cx="6232684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室外自然光拍摄</a:t>
            </a:r>
            <a:endParaRPr lang="en-US" sz="13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7524274" y="5148501"/>
            <a:ext cx="6232684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生活化场景展示</a:t>
            </a:r>
            <a:endParaRPr lang="en-US" sz="13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7524274" y="5470565"/>
            <a:ext cx="6232684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强调使用体验/官方验证</a:t>
            </a:r>
            <a:endParaRPr lang="en-US" sz="13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7524274" y="5792629"/>
            <a:ext cx="6232684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符合潮牌调性</a:t>
            </a:r>
            <a:endParaRPr lang="en-US" sz="13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7524274" y="6205538"/>
            <a:ext cx="6232684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b="1" dirty="0">
                <a:solidFill>
                  <a:srgbClr val="16FFBB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询盘率：↑150%</a:t>
            </a:r>
            <a:endParaRPr lang="en-US" sz="13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8" name="Shape 14"/>
          <p:cNvSpPr/>
          <p:nvPr/>
        </p:nvSpPr>
        <p:spPr>
          <a:xfrm>
            <a:off x="881063" y="6804303"/>
            <a:ext cx="12868275" cy="701754"/>
          </a:xfrm>
          <a:prstGeom prst="roundRect">
            <a:avLst>
              <a:gd name="adj" fmla="val 35316"/>
            </a:avLst>
          </a:prstGeom>
          <a:solidFill>
            <a:srgbClr val="004D36"/>
          </a:solidFill>
          <a:ln/>
        </p:spPr>
        <p:txBody>
          <a:bodyPr/>
          <a:lstStyle/>
          <a:p>
            <a:endParaRPr lang="zh-CN" alt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6202" y="7064216"/>
            <a:ext cx="206454" cy="165140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1417796" y="7010638"/>
            <a:ext cx="12166402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b="1" dirty="0">
                <a:solidFill>
                  <a:srgbClr val="FFFF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核心洞察</a:t>
            </a:r>
            <a:r>
              <a:rPr lang="en-US" sz="1300" dirty="0">
                <a:solidFill>
                  <a:srgbClr val="FFFF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：室外场景 = 高饱和度 + 自然光线 + </a:t>
            </a:r>
            <a:r>
              <a:rPr lang="en-US" sz="1300" dirty="0" err="1">
                <a:solidFill>
                  <a:srgbClr val="FFFF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生活化感觉</a:t>
            </a:r>
            <a:r>
              <a:rPr lang="zh-CN" altLang="en-US" sz="1300" dirty="0">
                <a:solidFill>
                  <a:srgbClr val="FFFF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 </a:t>
            </a:r>
            <a:r>
              <a:rPr lang="en-US" altLang="zh-CN" sz="1300" dirty="0">
                <a:solidFill>
                  <a:srgbClr val="FFFF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+</a:t>
            </a:r>
            <a:r>
              <a:rPr lang="zh-CN" altLang="en-US" sz="1300" dirty="0">
                <a:solidFill>
                  <a:srgbClr val="FFFF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 官方验证</a:t>
            </a:r>
            <a:r>
              <a:rPr lang="en-US" sz="1300" dirty="0">
                <a:solidFill>
                  <a:srgbClr val="FFFF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 = 完美契合Beats潮牌定位和目标用户心理</a:t>
            </a:r>
            <a:endParaRPr lang="en-US" sz="13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0431" y="405884"/>
            <a:ext cx="2132409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8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私域运营的内容矩阵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590431" y="816173"/>
            <a:ext cx="13449538" cy="153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50" dirty="0">
                <a:solidFill>
                  <a:srgbClr val="E0E4E6"/>
                </a:solidFill>
                <a:latin typeface="Barlow" pitchFamily="34" charset="0"/>
                <a:ea typeface="SimHei" panose="02010609060101010101" pitchFamily="49" charset="-122"/>
                <a:cs typeface="Barlow" pitchFamily="34" charset="-120"/>
              </a:rPr>
              <a:t>私域不是简单的加微信，而是需要系统性的内容规划和客户运营策略。</a:t>
            </a:r>
            <a:endParaRPr lang="en-US" sz="1050" dirty="0"/>
          </a:p>
        </p:txBody>
      </p:sp>
      <p:sp>
        <p:nvSpPr>
          <p:cNvPr id="4" name="Text 2"/>
          <p:cNvSpPr/>
          <p:nvPr/>
        </p:nvSpPr>
        <p:spPr>
          <a:xfrm>
            <a:off x="590431" y="1113473"/>
            <a:ext cx="1279446" cy="159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朋友圈内容规划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590431" y="1417201"/>
            <a:ext cx="13449538" cy="153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50" b="1" dirty="0">
                <a:solidFill>
                  <a:srgbClr val="E0E4E6"/>
                </a:solidFill>
                <a:latin typeface="Barlow" pitchFamily="34" charset="0"/>
                <a:ea typeface="SimHei" panose="02010609060101010101" pitchFamily="49" charset="-122"/>
                <a:cs typeface="Barlow" pitchFamily="34" charset="-120"/>
              </a:rPr>
              <a:t>日均发布1-2条，类型配比如下：</a:t>
            </a:r>
            <a:endParaRPr lang="en-US" sz="1050" dirty="0"/>
          </a:p>
        </p:txBody>
      </p:sp>
      <p:sp>
        <p:nvSpPr>
          <p:cNvPr id="6" name="Text 4"/>
          <p:cNvSpPr/>
          <p:nvPr/>
        </p:nvSpPr>
        <p:spPr>
          <a:xfrm>
            <a:off x="2201823" y="2302193"/>
            <a:ext cx="1180148" cy="239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30%</a:t>
            </a:r>
            <a:endParaRPr lang="en-US" sz="18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2283" y="1702475"/>
            <a:ext cx="1439347" cy="1439347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2258854" y="3261598"/>
            <a:ext cx="1066205" cy="133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0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产品展示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590431" y="3452455"/>
            <a:ext cx="4403169" cy="153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SimHei" panose="02010609060101010101" pitchFamily="49" charset="-122"/>
                <a:cs typeface="Barlow" pitchFamily="34" charset="-120"/>
              </a:rPr>
              <a:t>新品上架、库存更新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6725007" y="2302193"/>
            <a:ext cx="1180148" cy="239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20%</a:t>
            </a:r>
            <a:endParaRPr lang="en-US" sz="185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5467" y="1702475"/>
            <a:ext cx="1439347" cy="1439347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6782038" y="3261598"/>
            <a:ext cx="1066205" cy="133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0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客户好评</a:t>
            </a:r>
            <a:endParaRPr lang="en-US" sz="1200" dirty="0"/>
          </a:p>
        </p:txBody>
      </p:sp>
      <p:sp>
        <p:nvSpPr>
          <p:cNvPr id="13" name="Text 9"/>
          <p:cNvSpPr/>
          <p:nvPr/>
        </p:nvSpPr>
        <p:spPr>
          <a:xfrm>
            <a:off x="5113496" y="3452455"/>
            <a:ext cx="4403288" cy="153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SimHei" panose="02010609060101010101" pitchFamily="49" charset="-122"/>
                <a:cs typeface="Barlow" pitchFamily="34" charset="-120"/>
              </a:rPr>
              <a:t>真实反馈截图分享</a:t>
            </a:r>
            <a:endParaRPr lang="en-US" sz="1100" dirty="0"/>
          </a:p>
        </p:txBody>
      </p:sp>
      <p:sp>
        <p:nvSpPr>
          <p:cNvPr id="14" name="Text 10"/>
          <p:cNvSpPr/>
          <p:nvPr/>
        </p:nvSpPr>
        <p:spPr>
          <a:xfrm>
            <a:off x="11248192" y="2302193"/>
            <a:ext cx="1180148" cy="239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20%</a:t>
            </a:r>
            <a:endParaRPr lang="en-US" sz="1850" dirty="0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18652" y="1702475"/>
            <a:ext cx="1439347" cy="143934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1305223" y="3261598"/>
            <a:ext cx="1066205" cy="133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0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促销活动</a:t>
            </a:r>
            <a:endParaRPr lang="en-US" sz="1200" dirty="0"/>
          </a:p>
        </p:txBody>
      </p:sp>
      <p:sp>
        <p:nvSpPr>
          <p:cNvPr id="17" name="Text 12"/>
          <p:cNvSpPr/>
          <p:nvPr/>
        </p:nvSpPr>
        <p:spPr>
          <a:xfrm>
            <a:off x="9636681" y="3452455"/>
            <a:ext cx="4403288" cy="153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SimHei" panose="02010609060101010101" pitchFamily="49" charset="-122"/>
                <a:cs typeface="Barlow" pitchFamily="34" charset="-120"/>
              </a:rPr>
              <a:t>限时优惠、组合套餐</a:t>
            </a:r>
            <a:endParaRPr lang="en-US" sz="1100" dirty="0"/>
          </a:p>
        </p:txBody>
      </p:sp>
      <p:sp>
        <p:nvSpPr>
          <p:cNvPr id="18" name="Text 13"/>
          <p:cNvSpPr/>
          <p:nvPr/>
        </p:nvSpPr>
        <p:spPr>
          <a:xfrm>
            <a:off x="4463415" y="4421386"/>
            <a:ext cx="1180148" cy="239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10%</a:t>
            </a:r>
            <a:endParaRPr lang="en-US" sz="1850" dirty="0"/>
          </a:p>
        </p:txBody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3875" y="3821668"/>
            <a:ext cx="1439347" cy="1439347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4520446" y="5380792"/>
            <a:ext cx="1066205" cy="133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0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招募代理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1" name="Text 15"/>
          <p:cNvSpPr/>
          <p:nvPr/>
        </p:nvSpPr>
        <p:spPr>
          <a:xfrm>
            <a:off x="2851904" y="5571649"/>
            <a:ext cx="4403288" cy="153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分销机会宣传</a:t>
            </a:r>
            <a:endParaRPr lang="en-US" sz="11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2" name="Text 16"/>
          <p:cNvSpPr/>
          <p:nvPr/>
        </p:nvSpPr>
        <p:spPr>
          <a:xfrm>
            <a:off x="8986599" y="4421386"/>
            <a:ext cx="1180148" cy="239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20%</a:t>
            </a:r>
            <a:endParaRPr lang="en-US" sz="1850" dirty="0"/>
          </a:p>
        </p:txBody>
      </p:sp>
      <p:pic>
        <p:nvPicPr>
          <p:cNvPr id="2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57059" y="3821668"/>
            <a:ext cx="1439347" cy="1439347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9043630" y="5380792"/>
            <a:ext cx="1066205" cy="133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0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生活分享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5" name="Text 18"/>
          <p:cNvSpPr/>
          <p:nvPr/>
        </p:nvSpPr>
        <p:spPr>
          <a:xfrm>
            <a:off x="7375088" y="5571649"/>
            <a:ext cx="4403288" cy="153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增加人格化属性</a:t>
            </a:r>
            <a:endParaRPr lang="en-US" sz="11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6" name="Text 19"/>
          <p:cNvSpPr/>
          <p:nvPr/>
        </p:nvSpPr>
        <p:spPr>
          <a:xfrm>
            <a:off x="590431" y="5832991"/>
            <a:ext cx="1344953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Barlow" pitchFamily="34" charset="-120"/>
              </a:rPr>
              <a:t>促销策略组合</a:t>
            </a:r>
            <a:endParaRPr lang="en-US" sz="11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27" name="Text 20"/>
          <p:cNvSpPr/>
          <p:nvPr/>
        </p:nvSpPr>
        <p:spPr>
          <a:xfrm>
            <a:off x="590431" y="6132671"/>
            <a:ext cx="1344953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200"/>
              </a:lnSpc>
              <a:buSzPct val="100000"/>
              <a:buChar char="•"/>
            </a:pPr>
            <a:r>
              <a:rPr lang="en-US" sz="1000" dirty="0">
                <a:solidFill>
                  <a:srgbClr val="E0E4E6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Barlow" pitchFamily="34" charset="-120"/>
              </a:rPr>
              <a:t>✓ 老客户专享9折优惠</a:t>
            </a:r>
            <a:endParaRPr lang="en-US" sz="1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28" name="Text 21"/>
          <p:cNvSpPr/>
          <p:nvPr/>
        </p:nvSpPr>
        <p:spPr>
          <a:xfrm>
            <a:off x="590431" y="6358057"/>
            <a:ext cx="1344953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200"/>
              </a:lnSpc>
              <a:buSzPct val="100000"/>
              <a:buChar char="•"/>
            </a:pPr>
            <a:r>
              <a:rPr lang="en-US" sz="1000" dirty="0">
                <a:solidFill>
                  <a:srgbClr val="E0E4E6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Barlow" pitchFamily="34" charset="-120"/>
              </a:rPr>
              <a:t>✓ 两件95折，三件9折</a:t>
            </a:r>
            <a:endParaRPr lang="en-US" sz="1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29" name="Text 22"/>
          <p:cNvSpPr/>
          <p:nvPr/>
        </p:nvSpPr>
        <p:spPr>
          <a:xfrm>
            <a:off x="590431" y="6583442"/>
            <a:ext cx="1344953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200"/>
              </a:lnSpc>
              <a:buSzPct val="100000"/>
              <a:buChar char="•"/>
            </a:pPr>
            <a:r>
              <a:rPr lang="en-US" sz="1000" dirty="0">
                <a:solidFill>
                  <a:srgbClr val="E0E4E6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Barlow" pitchFamily="34" charset="-120"/>
              </a:rPr>
              <a:t>✓ 推荐新客户返利¥10</a:t>
            </a:r>
            <a:endParaRPr lang="en-US" sz="1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30" name="Text 23"/>
          <p:cNvSpPr/>
          <p:nvPr/>
        </p:nvSpPr>
        <p:spPr>
          <a:xfrm>
            <a:off x="590431" y="6808827"/>
            <a:ext cx="1344953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200"/>
              </a:lnSpc>
              <a:buSzPct val="100000"/>
              <a:buChar char="•"/>
            </a:pPr>
            <a:r>
              <a:rPr lang="en-US" sz="1000" dirty="0">
                <a:solidFill>
                  <a:srgbClr val="E0E4E6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Barlow" pitchFamily="34" charset="-120"/>
              </a:rPr>
              <a:t>✓ 滞销品成本价清仓</a:t>
            </a:r>
            <a:endParaRPr lang="en-US" sz="1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31" name="Text 24"/>
          <p:cNvSpPr/>
          <p:nvPr/>
        </p:nvSpPr>
        <p:spPr>
          <a:xfrm>
            <a:off x="590431" y="7034213"/>
            <a:ext cx="1344953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200"/>
              </a:lnSpc>
              <a:buSzPct val="100000"/>
              <a:buChar char="•"/>
            </a:pPr>
            <a:r>
              <a:rPr lang="en-US" sz="1000" dirty="0">
                <a:solidFill>
                  <a:srgbClr val="E0E4E6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Barlow" pitchFamily="34" charset="-120"/>
              </a:rPr>
              <a:t>✓ 节日主题促销活动</a:t>
            </a:r>
            <a:endParaRPr lang="en-US" sz="1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32" name="Text 25"/>
          <p:cNvSpPr/>
          <p:nvPr/>
        </p:nvSpPr>
        <p:spPr>
          <a:xfrm>
            <a:off x="590431" y="7333893"/>
            <a:ext cx="1344953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Barlow" pitchFamily="34" charset="-120"/>
              </a:rPr>
              <a:t>运营效果</a:t>
            </a:r>
            <a:endParaRPr lang="en-US" sz="11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33" name="Text 26"/>
          <p:cNvSpPr/>
          <p:nvPr/>
        </p:nvSpPr>
        <p:spPr>
          <a:xfrm>
            <a:off x="590431" y="7633573"/>
            <a:ext cx="1344953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Barlow" pitchFamily="34" charset="-120"/>
              </a:rPr>
              <a:t>私域客单价提升20%，复购率达到35%，客户NPS评分极高，形成良性口碑循环。</a:t>
            </a:r>
            <a:endParaRPr lang="en-US" sz="11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2751534"/>
            <a:ext cx="9790867" cy="1223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600"/>
              </a:lnSpc>
              <a:buNone/>
            </a:pPr>
            <a:r>
              <a:rPr lang="en-US" sz="7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第四部分：业绩验证</a:t>
            </a:r>
            <a:endParaRPr lang="en-US" sz="7700" dirty="0"/>
          </a:p>
        </p:txBody>
      </p:sp>
      <p:sp>
        <p:nvSpPr>
          <p:cNvPr id="3" name="Text 1"/>
          <p:cNvSpPr/>
          <p:nvPr/>
        </p:nvSpPr>
        <p:spPr>
          <a:xfrm>
            <a:off x="881063" y="4305657"/>
            <a:ext cx="4935855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F0FC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数据说话：8个月的增长轨迹</a:t>
            </a:r>
            <a:endParaRPr lang="en-US" sz="305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4" name="Text 2"/>
          <p:cNvSpPr/>
          <p:nvPr/>
        </p:nvSpPr>
        <p:spPr>
          <a:xfrm>
            <a:off x="881063" y="5125522"/>
            <a:ext cx="1286827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数字是最好的证明。让我们通过详细的数据分析，看看这套方法论的实际效果。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81063" y="702469"/>
            <a:ext cx="4161115" cy="520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核心业绩指标总览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881063" y="1503402"/>
            <a:ext cx="7381875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8个月时间，从0到1构建了一个稳定盈利的社交电商业务，各项核心指标表现优异。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881063" y="2107168"/>
            <a:ext cx="2304574" cy="617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4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¥93,188</a:t>
            </a:r>
            <a:endParaRPr lang="en-US" sz="4850" dirty="0"/>
          </a:p>
        </p:txBody>
      </p:sp>
      <p:sp>
        <p:nvSpPr>
          <p:cNvPr id="6" name="Text 3"/>
          <p:cNvSpPr/>
          <p:nvPr/>
        </p:nvSpPr>
        <p:spPr>
          <a:xfrm>
            <a:off x="993100" y="2958941"/>
            <a:ext cx="2080498" cy="259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总销售额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7" name="Text 4"/>
          <p:cNvSpPr/>
          <p:nvPr/>
        </p:nvSpPr>
        <p:spPr>
          <a:xfrm>
            <a:off x="881063" y="3331131"/>
            <a:ext cx="2304574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8个月累计销售收入</a:t>
            </a:r>
            <a:endParaRPr lang="en-US" sz="145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8" name="Text 5"/>
          <p:cNvSpPr/>
          <p:nvPr/>
        </p:nvSpPr>
        <p:spPr>
          <a:xfrm>
            <a:off x="3419594" y="2107168"/>
            <a:ext cx="2304693" cy="617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4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¥17,729</a:t>
            </a:r>
            <a:endParaRPr lang="en-US" sz="4850" dirty="0"/>
          </a:p>
        </p:txBody>
      </p:sp>
      <p:sp>
        <p:nvSpPr>
          <p:cNvPr id="9" name="Text 6"/>
          <p:cNvSpPr/>
          <p:nvPr/>
        </p:nvSpPr>
        <p:spPr>
          <a:xfrm>
            <a:off x="3531632" y="2958941"/>
            <a:ext cx="2080498" cy="259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总利润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Text 7"/>
          <p:cNvSpPr/>
          <p:nvPr/>
        </p:nvSpPr>
        <p:spPr>
          <a:xfrm>
            <a:off x="3419594" y="3331131"/>
            <a:ext cx="2304693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净利润，平均利润率19.03%</a:t>
            </a:r>
            <a:endParaRPr lang="en-US" sz="145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1" name="Text 8"/>
          <p:cNvSpPr/>
          <p:nvPr/>
        </p:nvSpPr>
        <p:spPr>
          <a:xfrm>
            <a:off x="5958245" y="2107168"/>
            <a:ext cx="2304574" cy="617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4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410</a:t>
            </a:r>
            <a:endParaRPr lang="en-US" sz="4850" dirty="0"/>
          </a:p>
        </p:txBody>
      </p:sp>
      <p:sp>
        <p:nvSpPr>
          <p:cNvPr id="12" name="Text 9"/>
          <p:cNvSpPr/>
          <p:nvPr/>
        </p:nvSpPr>
        <p:spPr>
          <a:xfrm>
            <a:off x="6070282" y="2958941"/>
            <a:ext cx="2080498" cy="259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总订单数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5958245" y="3331131"/>
            <a:ext cx="2304574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累计成交订单，平均客单价¥227</a:t>
            </a:r>
            <a:endParaRPr lang="en-US" sz="145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3419594" y="4398288"/>
            <a:ext cx="2304693" cy="617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4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19.03%</a:t>
            </a:r>
            <a:endParaRPr lang="en-US" sz="4850" dirty="0"/>
          </a:p>
        </p:txBody>
      </p:sp>
      <p:sp>
        <p:nvSpPr>
          <p:cNvPr id="15" name="Text 12"/>
          <p:cNvSpPr/>
          <p:nvPr/>
        </p:nvSpPr>
        <p:spPr>
          <a:xfrm>
            <a:off x="3531632" y="5250061"/>
            <a:ext cx="2080498" cy="259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平均利润率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3317676" y="5650289"/>
            <a:ext cx="2752606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健康的利润水平，可持续发展</a:t>
            </a:r>
            <a:endParaRPr lang="en-US" sz="145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881063" y="6431994"/>
            <a:ext cx="7381875" cy="1095137"/>
          </a:xfrm>
          <a:prstGeom prst="roundRect">
            <a:avLst>
              <a:gd name="adj" fmla="val 25648"/>
            </a:avLst>
          </a:prstGeom>
          <a:solidFill>
            <a:srgbClr val="004D36"/>
          </a:solidFill>
          <a:ln/>
        </p:spPr>
        <p:txBody>
          <a:bodyPr/>
          <a:lstStyle/>
          <a:p>
            <a:endParaRPr lang="zh-CN" altLang="en-US"/>
          </a:p>
        </p:txBody>
      </p:sp>
      <p:pic>
        <p:nvPicPr>
          <p:cNvPr id="1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8229" y="6723102"/>
            <a:ext cx="233958" cy="187166"/>
          </a:xfrm>
          <a:prstGeom prst="rect">
            <a:avLst/>
          </a:prstGeom>
        </p:spPr>
      </p:pic>
      <p:sp>
        <p:nvSpPr>
          <p:cNvPr id="19" name="Text 15"/>
          <p:cNvSpPr/>
          <p:nvPr/>
        </p:nvSpPr>
        <p:spPr>
          <a:xfrm>
            <a:off x="1489353" y="6665952"/>
            <a:ext cx="6586418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里程碑成就</a:t>
            </a:r>
            <a:r>
              <a:rPr lang="en-US" sz="145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：</a:t>
            </a:r>
            <a:r>
              <a:rPr lang="en-US" sz="1450" dirty="0">
                <a:solidFill>
                  <a:srgbClr val="FFFF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月营业额从¥0成功增长到¥10,000+，用8个月时间验证了完整的商业模式</a:t>
            </a:r>
            <a:endParaRPr lang="en-US" sz="145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713780"/>
            <a:ext cx="5408295" cy="397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月度增长轨迹：爆发式增长到稳定成熟</a:t>
            </a:r>
            <a:endParaRPr lang="en-US" sz="2500" dirty="0"/>
          </a:p>
        </p:txBody>
      </p:sp>
      <p:sp>
        <p:nvSpPr>
          <p:cNvPr id="3" name="Text 1"/>
          <p:cNvSpPr/>
          <p:nvPr/>
        </p:nvSpPr>
        <p:spPr>
          <a:xfrm>
            <a:off x="881063" y="1397913"/>
            <a:ext cx="12868275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业务发展呈现明显的两个阶段：前期爆发式增长和后期稳定成熟，这符合大多数创业项目的发展规律。</a:t>
            </a:r>
            <a:endParaRPr lang="en-US" sz="14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063" y="1787962"/>
            <a:ext cx="8364379" cy="425446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4496753" y="6042422"/>
            <a:ext cx="143113" cy="143113"/>
          </a:xfrm>
          <a:prstGeom prst="roundRect">
            <a:avLst>
              <a:gd name="adj" fmla="val 12779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4700826" y="6042422"/>
            <a:ext cx="286226" cy="143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利润</a:t>
            </a:r>
            <a:endParaRPr lang="en-US" sz="1100" dirty="0"/>
          </a:p>
        </p:txBody>
      </p:sp>
      <p:sp>
        <p:nvSpPr>
          <p:cNvPr id="7" name="Shape 4"/>
          <p:cNvSpPr/>
          <p:nvPr/>
        </p:nvSpPr>
        <p:spPr>
          <a:xfrm>
            <a:off x="5139452" y="6042422"/>
            <a:ext cx="143113" cy="143113"/>
          </a:xfrm>
          <a:prstGeom prst="roundRect">
            <a:avLst>
              <a:gd name="adj" fmla="val 12779"/>
            </a:avLst>
          </a:prstGeom>
          <a:solidFill>
            <a:srgbClr val="16FF6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5"/>
          <p:cNvSpPr/>
          <p:nvPr/>
        </p:nvSpPr>
        <p:spPr>
          <a:xfrm>
            <a:off x="5343525" y="6042422"/>
            <a:ext cx="572453" cy="143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月营业额</a:t>
            </a:r>
            <a:endParaRPr lang="en-US" sz="1100" dirty="0"/>
          </a:p>
        </p:txBody>
      </p:sp>
      <p:sp>
        <p:nvSpPr>
          <p:cNvPr id="9" name="Text 6"/>
          <p:cNvSpPr/>
          <p:nvPr/>
        </p:nvSpPr>
        <p:spPr>
          <a:xfrm>
            <a:off x="881063" y="6776085"/>
            <a:ext cx="1909167" cy="238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b="1" dirty="0">
                <a:solidFill>
                  <a:srgbClr val="F0FC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爆发增长期（5-8月）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Text 7"/>
          <p:cNvSpPr/>
          <p:nvPr/>
        </p:nvSpPr>
        <p:spPr>
          <a:xfrm>
            <a:off x="881063" y="7157918"/>
            <a:ext cx="6259473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订单数从9单增长到67单，增长率达到</a:t>
            </a:r>
            <a:r>
              <a:rPr lang="en-US" sz="1200" dirty="0">
                <a:solidFill>
                  <a:srgbClr val="16FFBB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644%</a:t>
            </a:r>
            <a:r>
              <a:rPr lang="en-US" sz="12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，这个阶段主要依靠内容优化和流量获取的红利。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497485" y="6776085"/>
            <a:ext cx="1909167" cy="238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b="1" dirty="0">
                <a:solidFill>
                  <a:srgbClr val="F0FC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稳定成熟期（9-12月）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2" name="Text 9"/>
          <p:cNvSpPr/>
          <p:nvPr/>
        </p:nvSpPr>
        <p:spPr>
          <a:xfrm>
            <a:off x="7497485" y="7157918"/>
            <a:ext cx="6259473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月订单量稳定在60单左右，利润保持在¥2,500-3,000区间，业务进入可预测的稳定运营状态。</a:t>
            </a:r>
            <a:endParaRPr lang="en-US" sz="12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638889"/>
            <a:ext cx="6852523" cy="611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ea typeface="SimHei" panose="02010609060101010101" pitchFamily="49" charset="-122"/>
                <a:cs typeface="Spline Sans Bold" pitchFamily="34" charset="-120"/>
              </a:rPr>
              <a:t>产品组合分析：核心产品线表现</a:t>
            </a:r>
            <a:endParaRPr lang="en-US" sz="3850" dirty="0">
              <a:ea typeface="SimHei" panose="02010609060101010101" pitchFamily="49" charset="-122"/>
            </a:endParaRPr>
          </a:p>
        </p:txBody>
      </p:sp>
      <p:sp>
        <p:nvSpPr>
          <p:cNvPr id="3" name="Text 1"/>
          <p:cNvSpPr/>
          <p:nvPr/>
        </p:nvSpPr>
        <p:spPr>
          <a:xfrm>
            <a:off x="881063" y="1691402"/>
            <a:ext cx="1286827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ea typeface="SimHei" panose="02010609060101010101" pitchFamily="49" charset="-122"/>
                <a:cs typeface="Barlow" pitchFamily="34" charset="-120"/>
              </a:rPr>
              <a:t>通过产品组合分析发现爆款产品规律，为未来选品和库存管理提供数据支撑。</a:t>
            </a:r>
            <a:endParaRPr lang="en-US" sz="1700" dirty="0">
              <a:ea typeface="SimHei" panose="02010609060101010101" pitchFamily="49" charset="-122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063" y="2539365"/>
            <a:ext cx="7505938" cy="3952518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1696045" y="6522363"/>
            <a:ext cx="220266" cy="220266"/>
          </a:xfrm>
          <a:prstGeom prst="roundRect">
            <a:avLst>
              <a:gd name="adj" fmla="val 8303"/>
            </a:avLst>
          </a:prstGeom>
          <a:solidFill>
            <a:srgbClr val="004D36"/>
          </a:solidFill>
          <a:ln/>
        </p:spPr>
        <p:txBody>
          <a:bodyPr/>
          <a:lstStyle/>
          <a:p>
            <a:endParaRPr lang="zh-CN" altLang="en-US">
              <a:ea typeface="SimHei" panose="02010609060101010101" pitchFamily="49" charset="-122"/>
            </a:endParaRPr>
          </a:p>
        </p:txBody>
      </p:sp>
      <p:sp>
        <p:nvSpPr>
          <p:cNvPr id="6" name="Text 3"/>
          <p:cNvSpPr/>
          <p:nvPr/>
        </p:nvSpPr>
        <p:spPr>
          <a:xfrm>
            <a:off x="1977271" y="6522363"/>
            <a:ext cx="665917" cy="220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700" dirty="0">
                <a:solidFill>
                  <a:srgbClr val="E0E4E6"/>
                </a:solidFill>
                <a:ea typeface="SimHei" panose="02010609060101010101" pitchFamily="49" charset="-122"/>
                <a:cs typeface="Barlow" pitchFamily="34" charset="-120"/>
              </a:rPr>
              <a:t>bx系列</a:t>
            </a:r>
            <a:endParaRPr lang="en-US" sz="1700" dirty="0">
              <a:ea typeface="SimHei" panose="02010609060101010101" pitchFamily="49" charset="-122"/>
            </a:endParaRPr>
          </a:p>
        </p:txBody>
      </p:sp>
      <p:sp>
        <p:nvSpPr>
          <p:cNvPr id="7" name="Shape 4"/>
          <p:cNvSpPr/>
          <p:nvPr/>
        </p:nvSpPr>
        <p:spPr>
          <a:xfrm>
            <a:off x="3067169" y="6522363"/>
            <a:ext cx="220266" cy="220266"/>
          </a:xfrm>
          <a:prstGeom prst="roundRect">
            <a:avLst>
              <a:gd name="adj" fmla="val 8303"/>
            </a:avLst>
          </a:prstGeom>
          <a:solidFill>
            <a:srgbClr val="00B37E"/>
          </a:solidFill>
          <a:ln/>
        </p:spPr>
        <p:txBody>
          <a:bodyPr/>
          <a:lstStyle/>
          <a:p>
            <a:endParaRPr lang="zh-CN" altLang="en-US">
              <a:ea typeface="SimHei" panose="02010609060101010101" pitchFamily="49" charset="-122"/>
            </a:endParaRPr>
          </a:p>
        </p:txBody>
      </p:sp>
      <p:sp>
        <p:nvSpPr>
          <p:cNvPr id="8" name="Text 5"/>
          <p:cNvSpPr/>
          <p:nvPr/>
        </p:nvSpPr>
        <p:spPr>
          <a:xfrm>
            <a:off x="3348395" y="6522363"/>
            <a:ext cx="937736" cy="220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700" dirty="0">
                <a:solidFill>
                  <a:srgbClr val="E0E4E6"/>
                </a:solidFill>
                <a:ea typeface="SimHei" panose="02010609060101010101" pitchFamily="49" charset="-122"/>
                <a:cs typeface="Barlow" pitchFamily="34" charset="-120"/>
              </a:rPr>
              <a:t>H700系列</a:t>
            </a:r>
            <a:endParaRPr lang="en-US" sz="1700" dirty="0">
              <a:ea typeface="SimHei" panose="02010609060101010101" pitchFamily="49" charset="-122"/>
            </a:endParaRPr>
          </a:p>
        </p:txBody>
      </p:sp>
      <p:sp>
        <p:nvSpPr>
          <p:cNvPr id="9" name="Shape 6"/>
          <p:cNvSpPr/>
          <p:nvPr/>
        </p:nvSpPr>
        <p:spPr>
          <a:xfrm>
            <a:off x="5054441" y="6522363"/>
            <a:ext cx="220266" cy="220266"/>
          </a:xfrm>
          <a:prstGeom prst="roundRect">
            <a:avLst>
              <a:gd name="adj" fmla="val 8303"/>
            </a:avLst>
          </a:prstGeom>
          <a:solidFill>
            <a:srgbClr val="1AFFBC"/>
          </a:solidFill>
          <a:ln/>
        </p:spPr>
        <p:txBody>
          <a:bodyPr/>
          <a:lstStyle/>
          <a:p>
            <a:endParaRPr lang="zh-CN" altLang="en-US">
              <a:ea typeface="SimHei" panose="02010609060101010101" pitchFamily="49" charset="-122"/>
            </a:endParaRPr>
          </a:p>
        </p:txBody>
      </p:sp>
      <p:sp>
        <p:nvSpPr>
          <p:cNvPr id="10" name="Text 7"/>
          <p:cNvSpPr/>
          <p:nvPr/>
        </p:nvSpPr>
        <p:spPr>
          <a:xfrm>
            <a:off x="5335667" y="6522363"/>
            <a:ext cx="792361" cy="220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700" dirty="0">
                <a:solidFill>
                  <a:srgbClr val="E0E4E6"/>
                </a:solidFill>
                <a:ea typeface="SimHei" panose="02010609060101010101" pitchFamily="49" charset="-122"/>
                <a:cs typeface="Barlow" pitchFamily="34" charset="-120"/>
              </a:rPr>
              <a:t>ub3系列</a:t>
            </a:r>
            <a:endParaRPr lang="en-US" sz="1700" dirty="0">
              <a:ea typeface="SimHei" panose="02010609060101010101" pitchFamily="49" charset="-122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6624757" y="6522363"/>
            <a:ext cx="220266" cy="220266"/>
          </a:xfrm>
          <a:prstGeom prst="roundRect">
            <a:avLst>
              <a:gd name="adj" fmla="val 8303"/>
            </a:avLst>
          </a:prstGeom>
          <a:solidFill>
            <a:srgbClr val="80FFDA"/>
          </a:solidFill>
          <a:ln/>
        </p:spPr>
        <p:txBody>
          <a:bodyPr/>
          <a:lstStyle/>
          <a:p>
            <a:endParaRPr lang="zh-CN" altLang="en-US">
              <a:ea typeface="SimHei" panose="02010609060101010101" pitchFamily="49" charset="-122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905982" y="6522363"/>
            <a:ext cx="440650" cy="220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700" dirty="0">
                <a:solidFill>
                  <a:srgbClr val="E0E4E6"/>
                </a:solidFill>
                <a:ea typeface="SimHei" panose="02010609060101010101" pitchFamily="49" charset="-122"/>
                <a:cs typeface="Barlow" pitchFamily="34" charset="-120"/>
              </a:rPr>
              <a:t>其他</a:t>
            </a:r>
            <a:endParaRPr lang="en-US" sz="1700" dirty="0">
              <a:ea typeface="SimHei" panose="02010609060101010101" pitchFamily="49" charset="-122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8932069" y="2511862"/>
            <a:ext cx="2937153" cy="367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F0FCFF"/>
                </a:solidFill>
                <a:ea typeface="SimHei" panose="02010609060101010101" pitchFamily="49" charset="-122"/>
                <a:cs typeface="Spline Sans Bold" pitchFamily="34" charset="-120"/>
              </a:rPr>
              <a:t>高利润率产品 TOP 3</a:t>
            </a:r>
            <a:endParaRPr lang="en-US" sz="2300" dirty="0">
              <a:ea typeface="SimHei" panose="02010609060101010101" pitchFamily="49" charset="-122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8932069" y="3099197"/>
            <a:ext cx="482477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Font typeface="+mj-lt"/>
              <a:buAutoNum type="arabicPeriod"/>
            </a:pPr>
            <a:r>
              <a:rPr lang="en-US" sz="1700" b="1" dirty="0">
                <a:solidFill>
                  <a:srgbClr val="E0E4E6"/>
                </a:solidFill>
                <a:ea typeface="SimHei" panose="02010609060101010101" pitchFamily="49" charset="-122"/>
                <a:cs typeface="Barlow" pitchFamily="34" charset="-120"/>
              </a:rPr>
              <a:t>ub3圆头黑</a:t>
            </a:r>
            <a:r>
              <a:rPr lang="en-US" sz="1700" dirty="0">
                <a:solidFill>
                  <a:srgbClr val="E0E4E6"/>
                </a:solidFill>
                <a:ea typeface="SimHei" panose="02010609060101010101" pitchFamily="49" charset="-122"/>
                <a:cs typeface="Barlow" pitchFamily="34" charset="-120"/>
              </a:rPr>
              <a:t> - 38.72%</a:t>
            </a:r>
            <a:endParaRPr lang="en-US" sz="1700" dirty="0">
              <a:ea typeface="SimHei" panose="02010609060101010101" pitchFamily="49" charset="-122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8932069" y="3528655"/>
            <a:ext cx="482477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Font typeface="+mj-lt"/>
              <a:buAutoNum type="arabicPeriod" startAt="2"/>
            </a:pPr>
            <a:r>
              <a:rPr lang="en-US" sz="1700" b="1" dirty="0">
                <a:solidFill>
                  <a:srgbClr val="E0E4E6"/>
                </a:solidFill>
                <a:ea typeface="SimHei" panose="02010609060101010101" pitchFamily="49" charset="-122"/>
                <a:cs typeface="Barlow" pitchFamily="34" charset="-120"/>
              </a:rPr>
              <a:t>ub3黄苹果口</a:t>
            </a:r>
            <a:r>
              <a:rPr lang="en-US" sz="1700" dirty="0">
                <a:solidFill>
                  <a:srgbClr val="E0E4E6"/>
                </a:solidFill>
                <a:ea typeface="SimHei" panose="02010609060101010101" pitchFamily="49" charset="-122"/>
                <a:cs typeface="Barlow" pitchFamily="34" charset="-120"/>
              </a:rPr>
              <a:t> - 34.46%</a:t>
            </a:r>
            <a:endParaRPr lang="en-US" sz="1700" dirty="0">
              <a:ea typeface="SimHei" panose="02010609060101010101" pitchFamily="49" charset="-122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8932069" y="3958114"/>
            <a:ext cx="482477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Font typeface="+mj-lt"/>
              <a:buAutoNum type="arabicPeriod" startAt="3"/>
            </a:pPr>
            <a:r>
              <a:rPr lang="en-US" sz="1700" b="1" dirty="0">
                <a:solidFill>
                  <a:srgbClr val="E0E4E6"/>
                </a:solidFill>
                <a:ea typeface="SimHei" panose="02010609060101010101" pitchFamily="49" charset="-122"/>
                <a:cs typeface="Barlow" pitchFamily="34" charset="-120"/>
              </a:rPr>
              <a:t>ub3蓝苹果头</a:t>
            </a:r>
            <a:r>
              <a:rPr lang="en-US" sz="1700" dirty="0">
                <a:solidFill>
                  <a:srgbClr val="E0E4E6"/>
                </a:solidFill>
                <a:ea typeface="SimHei" panose="02010609060101010101" pitchFamily="49" charset="-122"/>
                <a:cs typeface="Barlow" pitchFamily="34" charset="-120"/>
              </a:rPr>
              <a:t> - 32.00%</a:t>
            </a:r>
            <a:endParaRPr lang="en-US" sz="1700" dirty="0">
              <a:ea typeface="SimHei" panose="02010609060101010101" pitchFamily="49" charset="-122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8932069" y="4530804"/>
            <a:ext cx="2937153" cy="367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F0FCFF"/>
                </a:solidFill>
                <a:ea typeface="SimHei" panose="02010609060101010101" pitchFamily="49" charset="-122"/>
                <a:cs typeface="Spline Sans Bold" pitchFamily="34" charset="-120"/>
              </a:rPr>
              <a:t>高利润贡献 TOP 3</a:t>
            </a:r>
            <a:endParaRPr lang="en-US" sz="2300" dirty="0">
              <a:ea typeface="SimHei" panose="02010609060101010101" pitchFamily="49" charset="-122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8932069" y="5118140"/>
            <a:ext cx="482477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Font typeface="+mj-lt"/>
              <a:buAutoNum type="arabicPeriod"/>
            </a:pPr>
            <a:r>
              <a:rPr lang="en-US" sz="1700" b="1" dirty="0">
                <a:solidFill>
                  <a:srgbClr val="E0E4E6"/>
                </a:solidFill>
                <a:ea typeface="SimHei" panose="02010609060101010101" pitchFamily="49" charset="-122"/>
                <a:cs typeface="Barlow" pitchFamily="34" charset="-120"/>
              </a:rPr>
              <a:t>bx黑红</a:t>
            </a:r>
            <a:r>
              <a:rPr lang="en-US" sz="1700" dirty="0">
                <a:solidFill>
                  <a:srgbClr val="E0E4E6"/>
                </a:solidFill>
                <a:ea typeface="SimHei" panose="02010609060101010101" pitchFamily="49" charset="-122"/>
                <a:cs typeface="Barlow" pitchFamily="34" charset="-120"/>
              </a:rPr>
              <a:t> - ¥2,540</a:t>
            </a:r>
            <a:endParaRPr lang="en-US" sz="1700" dirty="0">
              <a:ea typeface="SimHei" panose="02010609060101010101" pitchFamily="49" charset="-122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8932069" y="5547598"/>
            <a:ext cx="482477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Font typeface="+mj-lt"/>
              <a:buAutoNum type="arabicPeriod" startAt="2"/>
            </a:pPr>
            <a:r>
              <a:rPr lang="en-US" sz="1700" b="1" dirty="0">
                <a:solidFill>
                  <a:srgbClr val="E0E4E6"/>
                </a:solidFill>
                <a:ea typeface="SimHei" panose="02010609060101010101" pitchFamily="49" charset="-122"/>
                <a:cs typeface="Barlow" pitchFamily="34" charset="-120"/>
              </a:rPr>
              <a:t>bx银</a:t>
            </a:r>
            <a:r>
              <a:rPr lang="en-US" sz="1700" dirty="0">
                <a:solidFill>
                  <a:srgbClr val="E0E4E6"/>
                </a:solidFill>
                <a:ea typeface="SimHei" panose="02010609060101010101" pitchFamily="49" charset="-122"/>
                <a:cs typeface="Barlow" pitchFamily="34" charset="-120"/>
              </a:rPr>
              <a:t> - ¥2,075</a:t>
            </a:r>
            <a:endParaRPr lang="en-US" sz="1700" dirty="0">
              <a:ea typeface="SimHei" panose="02010609060101010101" pitchFamily="49" charset="-122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8932069" y="5977057"/>
            <a:ext cx="482477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Font typeface="+mj-lt"/>
              <a:buAutoNum type="arabicPeriod" startAt="3"/>
            </a:pPr>
            <a:r>
              <a:rPr lang="en-US" sz="1700" b="1" dirty="0">
                <a:solidFill>
                  <a:srgbClr val="E0E4E6"/>
                </a:solidFill>
                <a:ea typeface="SimHei" panose="02010609060101010101" pitchFamily="49" charset="-122"/>
                <a:cs typeface="Barlow" pitchFamily="34" charset="-120"/>
              </a:rPr>
              <a:t>H700蓝</a:t>
            </a:r>
            <a:r>
              <a:rPr lang="en-US" sz="1700" dirty="0">
                <a:solidFill>
                  <a:srgbClr val="E0E4E6"/>
                </a:solidFill>
                <a:ea typeface="SimHei" panose="02010609060101010101" pitchFamily="49" charset="-122"/>
                <a:cs typeface="Barlow" pitchFamily="34" charset="-120"/>
              </a:rPr>
              <a:t> - ¥1,980</a:t>
            </a:r>
            <a:endParaRPr lang="en-US" sz="1700" dirty="0">
              <a:ea typeface="SimHei" panose="02010609060101010101" pitchFamily="49" charset="-122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881063" y="7238167"/>
            <a:ext cx="1286827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ea typeface="SimHei" panose="02010609060101010101" pitchFamily="49" charset="-122"/>
                <a:cs typeface="Barlow" pitchFamily="34" charset="-120"/>
              </a:rPr>
              <a:t>产品分析显示：bx和H700系列是销量主力，但ub3系列在利润率上表现更优，这为优化产品结构提供了明确方向。</a:t>
            </a:r>
            <a:endParaRPr lang="en-US" sz="1700" dirty="0">
              <a:ea typeface="SimHei" panose="02010609060101010101" pitchFamily="49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661988"/>
            <a:ext cx="3181945" cy="397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运营效率指标</a:t>
            </a:r>
            <a:endParaRPr lang="en-US" sz="2500" dirty="0"/>
          </a:p>
        </p:txBody>
      </p:sp>
      <p:sp>
        <p:nvSpPr>
          <p:cNvPr id="3" name="Text 1"/>
          <p:cNvSpPr/>
          <p:nvPr/>
        </p:nvSpPr>
        <p:spPr>
          <a:xfrm>
            <a:off x="881063" y="1346121"/>
            <a:ext cx="12868275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Barlow" pitchFamily="34" charset="-120"/>
              </a:rPr>
              <a:t>除了财务指标，运营效率指标更能反映业务的健康度和可持续性。</a:t>
            </a:r>
            <a:endParaRPr lang="en-US" sz="11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4" name="Text 2"/>
          <p:cNvSpPr/>
          <p:nvPr/>
        </p:nvSpPr>
        <p:spPr>
          <a:xfrm>
            <a:off x="2085380" y="2666762"/>
            <a:ext cx="1761053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75.6%</a:t>
            </a:r>
            <a:endParaRPr lang="en-US" sz="28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2141" y="1771888"/>
            <a:ext cx="2147768" cy="214776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170628" y="4098488"/>
            <a:ext cx="1590913" cy="198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引流成功率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881063" y="4383167"/>
            <a:ext cx="4170045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Barlow" pitchFamily="34" charset="-120"/>
              </a:rPr>
              <a:t>成功将公域客户转化为私域用户的比率，体现了服务价值认知</a:t>
            </a:r>
            <a:endParaRPr lang="en-US" sz="11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8" name="Text 5"/>
          <p:cNvSpPr/>
          <p:nvPr/>
        </p:nvSpPr>
        <p:spPr>
          <a:xfrm>
            <a:off x="6434495" y="2666762"/>
            <a:ext cx="1761053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30.7%</a:t>
            </a:r>
            <a:endParaRPr lang="en-US" sz="28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1256" y="1771888"/>
            <a:ext cx="2147768" cy="214776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6519624" y="4098488"/>
            <a:ext cx="1590913" cy="198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私域占比</a:t>
            </a:r>
            <a:endParaRPr lang="en-US" sz="1250" dirty="0"/>
          </a:p>
        </p:txBody>
      </p:sp>
      <p:sp>
        <p:nvSpPr>
          <p:cNvPr id="11" name="Text 7"/>
          <p:cNvSpPr/>
          <p:nvPr/>
        </p:nvSpPr>
        <p:spPr>
          <a:xfrm>
            <a:off x="5230058" y="4383167"/>
            <a:ext cx="4170164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Barlow" pitchFamily="34" charset="-120"/>
              </a:rPr>
              <a:t>通过微信支付的订单占比，反映私域运营成熟度</a:t>
            </a:r>
            <a:endParaRPr lang="en-US" sz="11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12" name="Text 8"/>
          <p:cNvSpPr/>
          <p:nvPr/>
        </p:nvSpPr>
        <p:spPr>
          <a:xfrm>
            <a:off x="10783491" y="2666762"/>
            <a:ext cx="1761053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¥227.3</a:t>
            </a:r>
            <a:endParaRPr lang="en-US" sz="280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90252" y="1771888"/>
            <a:ext cx="2147768" cy="214776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0868739" y="4098488"/>
            <a:ext cx="1590913" cy="198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平均客单价</a:t>
            </a:r>
            <a:endParaRPr lang="en-US" sz="1250" dirty="0"/>
          </a:p>
        </p:txBody>
      </p:sp>
      <p:sp>
        <p:nvSpPr>
          <p:cNvPr id="15" name="Text 10"/>
          <p:cNvSpPr/>
          <p:nvPr/>
        </p:nvSpPr>
        <p:spPr>
          <a:xfrm>
            <a:off x="9579173" y="4383167"/>
            <a:ext cx="4170045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Barlow" pitchFamily="34" charset="-120"/>
              </a:rPr>
              <a:t>持续优化中，通过套餐组合和增值服务提升客单价</a:t>
            </a:r>
            <a:endParaRPr lang="en-US" sz="11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16" name="Shape 11"/>
          <p:cNvSpPr/>
          <p:nvPr/>
        </p:nvSpPr>
        <p:spPr>
          <a:xfrm>
            <a:off x="7307580" y="4773216"/>
            <a:ext cx="15240" cy="2794278"/>
          </a:xfrm>
          <a:prstGeom prst="roundRect">
            <a:avLst>
              <a:gd name="adj" fmla="val 1409370"/>
            </a:avLst>
          </a:prstGeom>
          <a:solidFill>
            <a:srgbClr val="FFFFFF">
              <a:alpha val="24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Shape 12"/>
          <p:cNvSpPr/>
          <p:nvPr/>
        </p:nvSpPr>
        <p:spPr>
          <a:xfrm>
            <a:off x="6739950" y="4926568"/>
            <a:ext cx="429458" cy="15240"/>
          </a:xfrm>
          <a:prstGeom prst="roundRect">
            <a:avLst>
              <a:gd name="adj" fmla="val 1409370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8" name="Shape 13"/>
          <p:cNvSpPr/>
          <p:nvPr/>
        </p:nvSpPr>
        <p:spPr>
          <a:xfrm>
            <a:off x="7154168" y="4773216"/>
            <a:ext cx="322064" cy="322064"/>
          </a:xfrm>
          <a:prstGeom prst="roundRect">
            <a:avLst>
              <a:gd name="adj" fmla="val 66691"/>
            </a:avLst>
          </a:prstGeom>
          <a:solidFill>
            <a:srgbClr val="0A081B"/>
          </a:solidFill>
          <a:ln w="1524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4"/>
          <p:cNvSpPr/>
          <p:nvPr/>
        </p:nvSpPr>
        <p:spPr>
          <a:xfrm>
            <a:off x="7219712" y="4814888"/>
            <a:ext cx="190857" cy="238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1500" dirty="0"/>
          </a:p>
        </p:txBody>
      </p:sp>
      <p:sp>
        <p:nvSpPr>
          <p:cNvPr id="20" name="Text 15"/>
          <p:cNvSpPr/>
          <p:nvPr/>
        </p:nvSpPr>
        <p:spPr>
          <a:xfrm>
            <a:off x="5008364" y="4822388"/>
            <a:ext cx="1590913" cy="198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5月启动</a:t>
            </a:r>
            <a:endParaRPr lang="en-US" sz="1250" dirty="0"/>
          </a:p>
        </p:txBody>
      </p:sp>
      <p:sp>
        <p:nvSpPr>
          <p:cNvPr id="21" name="Text 16"/>
          <p:cNvSpPr/>
          <p:nvPr/>
        </p:nvSpPr>
        <p:spPr>
          <a:xfrm>
            <a:off x="881063" y="5107067"/>
            <a:ext cx="5718215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0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Barlow" pitchFamily="34" charset="-120"/>
              </a:rPr>
              <a:t>引流率88.9%，初期转化效果很好</a:t>
            </a:r>
            <a:endParaRPr lang="en-US" sz="11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22" name="Shape 17"/>
          <p:cNvSpPr/>
          <p:nvPr/>
        </p:nvSpPr>
        <p:spPr>
          <a:xfrm>
            <a:off x="7460992" y="5785604"/>
            <a:ext cx="429458" cy="15240"/>
          </a:xfrm>
          <a:prstGeom prst="roundRect">
            <a:avLst>
              <a:gd name="adj" fmla="val 1409370"/>
            </a:avLst>
          </a:prstGeom>
          <a:solidFill>
            <a:srgbClr val="29DDD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3" name="Shape 18"/>
          <p:cNvSpPr/>
          <p:nvPr/>
        </p:nvSpPr>
        <p:spPr>
          <a:xfrm>
            <a:off x="7154168" y="5632252"/>
            <a:ext cx="322064" cy="322064"/>
          </a:xfrm>
          <a:prstGeom prst="roundRect">
            <a:avLst>
              <a:gd name="adj" fmla="val 66691"/>
            </a:avLst>
          </a:prstGeom>
          <a:solidFill>
            <a:srgbClr val="0A081B"/>
          </a:solidFill>
          <a:ln w="1524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" name="Text 19"/>
          <p:cNvSpPr/>
          <p:nvPr/>
        </p:nvSpPr>
        <p:spPr>
          <a:xfrm>
            <a:off x="7219712" y="5673923"/>
            <a:ext cx="190857" cy="238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1500" dirty="0"/>
          </a:p>
        </p:txBody>
      </p:sp>
      <p:sp>
        <p:nvSpPr>
          <p:cNvPr id="25" name="Text 20"/>
          <p:cNvSpPr/>
          <p:nvPr/>
        </p:nvSpPr>
        <p:spPr>
          <a:xfrm>
            <a:off x="8031123" y="5681424"/>
            <a:ext cx="1590913" cy="198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中期调整</a:t>
            </a:r>
            <a:endParaRPr lang="en-US" sz="1250" dirty="0"/>
          </a:p>
        </p:txBody>
      </p:sp>
      <p:sp>
        <p:nvSpPr>
          <p:cNvPr id="26" name="Text 21"/>
          <p:cNvSpPr/>
          <p:nvPr/>
        </p:nvSpPr>
        <p:spPr>
          <a:xfrm>
            <a:off x="8031123" y="5966103"/>
            <a:ext cx="5718215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Barlow" pitchFamily="34" charset="-120"/>
              </a:rPr>
              <a:t>优化流程，提高服务标准化程度</a:t>
            </a:r>
            <a:endParaRPr lang="en-US" sz="11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27" name="Shape 22"/>
          <p:cNvSpPr/>
          <p:nvPr/>
        </p:nvSpPr>
        <p:spPr>
          <a:xfrm>
            <a:off x="6739950" y="6526054"/>
            <a:ext cx="429458" cy="15240"/>
          </a:xfrm>
          <a:prstGeom prst="roundRect">
            <a:avLst>
              <a:gd name="adj" fmla="val 1409370"/>
            </a:avLst>
          </a:prstGeom>
          <a:solidFill>
            <a:srgbClr val="37A7E7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8" name="Shape 23"/>
          <p:cNvSpPr/>
          <p:nvPr/>
        </p:nvSpPr>
        <p:spPr>
          <a:xfrm>
            <a:off x="7154168" y="6372701"/>
            <a:ext cx="322064" cy="322064"/>
          </a:xfrm>
          <a:prstGeom prst="roundRect">
            <a:avLst>
              <a:gd name="adj" fmla="val 66691"/>
            </a:avLst>
          </a:prstGeom>
          <a:solidFill>
            <a:srgbClr val="0A081B"/>
          </a:solidFill>
          <a:ln w="1524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" name="Text 24"/>
          <p:cNvSpPr/>
          <p:nvPr/>
        </p:nvSpPr>
        <p:spPr>
          <a:xfrm>
            <a:off x="7219712" y="6414373"/>
            <a:ext cx="190857" cy="238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1500" dirty="0"/>
          </a:p>
        </p:txBody>
      </p:sp>
      <p:sp>
        <p:nvSpPr>
          <p:cNvPr id="30" name="Text 25"/>
          <p:cNvSpPr/>
          <p:nvPr/>
        </p:nvSpPr>
        <p:spPr>
          <a:xfrm>
            <a:off x="5008364" y="6421874"/>
            <a:ext cx="1590913" cy="198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12月稳定</a:t>
            </a:r>
            <a:endParaRPr lang="en-US" sz="1250" dirty="0"/>
          </a:p>
        </p:txBody>
      </p:sp>
      <p:sp>
        <p:nvSpPr>
          <p:cNvPr id="31" name="Text 26"/>
          <p:cNvSpPr/>
          <p:nvPr/>
        </p:nvSpPr>
        <p:spPr>
          <a:xfrm>
            <a:off x="881063" y="6706553"/>
            <a:ext cx="5718215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0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Barlow" pitchFamily="34" charset="-120"/>
              </a:rPr>
              <a:t>引流率稳定在83.1%，私域运营能力持续提升</a:t>
            </a:r>
            <a:endParaRPr lang="en-US" sz="11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2751534"/>
            <a:ext cx="9790867" cy="1223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600"/>
              </a:lnSpc>
              <a:buNone/>
            </a:pPr>
            <a:r>
              <a:rPr lang="en-US" sz="7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第五部分：复盘与迁移</a:t>
            </a:r>
            <a:endParaRPr lang="en-US" sz="7700" dirty="0"/>
          </a:p>
        </p:txBody>
      </p:sp>
      <p:sp>
        <p:nvSpPr>
          <p:cNvPr id="3" name="Text 1"/>
          <p:cNvSpPr/>
          <p:nvPr/>
        </p:nvSpPr>
        <p:spPr>
          <a:xfrm>
            <a:off x="881063" y="4305657"/>
            <a:ext cx="5480685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从直觉型商业模式到系统方法论</a:t>
            </a:r>
            <a:endParaRPr lang="en-US" sz="3050" dirty="0"/>
          </a:p>
        </p:txBody>
      </p:sp>
      <p:sp>
        <p:nvSpPr>
          <p:cNvPr id="4" name="Text 2"/>
          <p:cNvSpPr/>
          <p:nvPr/>
        </p:nvSpPr>
        <p:spPr>
          <a:xfrm>
            <a:off x="881063" y="5125522"/>
            <a:ext cx="1286827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客群定位和业务运营不能仅凭运气，需要将实践经验提炼成可复用的方法论，这是从个人成功到可规模化成功的关键。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1153120"/>
            <a:ext cx="5384125" cy="611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成功关键：三个核心能力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81063" y="2095500"/>
            <a:ext cx="1286827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回顾整个项目，该项目成功的关键在于三个相互关联的核心能力，这些能力是可以迁移到其他项目的。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4" name="Shape 2"/>
          <p:cNvSpPr/>
          <p:nvPr/>
        </p:nvSpPr>
        <p:spPr>
          <a:xfrm>
            <a:off x="1211461" y="3576757"/>
            <a:ext cx="3812024" cy="220266"/>
          </a:xfrm>
          <a:prstGeom prst="roundRect">
            <a:avLst>
              <a:gd name="adj" fmla="val 150020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zh-CN" alt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5" name="Shape 3"/>
          <p:cNvSpPr/>
          <p:nvPr/>
        </p:nvSpPr>
        <p:spPr>
          <a:xfrm>
            <a:off x="881063" y="3356491"/>
            <a:ext cx="660797" cy="660797"/>
          </a:xfrm>
          <a:prstGeom prst="roundRect">
            <a:avLst>
              <a:gd name="adj" fmla="val 69189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zh-CN" alt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6" name="Text 4"/>
          <p:cNvSpPr/>
          <p:nvPr/>
        </p:nvSpPr>
        <p:spPr>
          <a:xfrm>
            <a:off x="1128832" y="3418403"/>
            <a:ext cx="495658" cy="536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2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1</a:t>
            </a:r>
            <a:endParaRPr lang="en-US" sz="2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7" name="Text 5"/>
          <p:cNvSpPr/>
          <p:nvPr/>
        </p:nvSpPr>
        <p:spPr>
          <a:xfrm>
            <a:off x="1101328" y="4237553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极致的用户洞察</a:t>
            </a:r>
            <a:endParaRPr lang="en-US" sz="19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8" name="Text 6"/>
          <p:cNvSpPr/>
          <p:nvPr/>
        </p:nvSpPr>
        <p:spPr>
          <a:xfrm>
            <a:off x="1101328" y="4675703"/>
            <a:ext cx="370201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能力表现：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9" name="Text 7"/>
          <p:cNvSpPr/>
          <p:nvPr/>
        </p:nvSpPr>
        <p:spPr>
          <a:xfrm>
            <a:off x="1101328" y="5160288"/>
            <a:ext cx="370201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精准识别"社交货币"属性需求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101328" y="5589746"/>
            <a:ext cx="370201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深度理解学生群体真实痛点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101328" y="6019205"/>
            <a:ext cx="370201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第一天验证就确认商业模式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1101328" y="6503789"/>
            <a:ext cx="370201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16FFBB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价值创造：</a:t>
            </a: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精准选品 → 高转化率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5574268" y="3246358"/>
            <a:ext cx="3812024" cy="220266"/>
          </a:xfrm>
          <a:prstGeom prst="roundRect">
            <a:avLst>
              <a:gd name="adj" fmla="val 150020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zh-CN" alt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5243870" y="3026093"/>
            <a:ext cx="660797" cy="660797"/>
          </a:xfrm>
          <a:prstGeom prst="roundRect">
            <a:avLst>
              <a:gd name="adj" fmla="val 69189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zh-CN" alt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5477887" y="3080564"/>
            <a:ext cx="330398" cy="413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2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2</a:t>
            </a:r>
            <a:endParaRPr lang="en-US" sz="2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5464135" y="3907155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低成本内容实验</a:t>
            </a:r>
            <a:endParaRPr lang="en-US" sz="19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5464135" y="4345305"/>
            <a:ext cx="370201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能力表现：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5464135" y="4829889"/>
            <a:ext cx="370201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A/B测试场景化内容效果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5464135" y="5259348"/>
            <a:ext cx="370201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数据驱动快速迭代优化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5464135" y="5688806"/>
            <a:ext cx="370201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室外场景询盘率提升150%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5464135" y="6173391"/>
            <a:ext cx="370201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29DDDA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价值创造：</a:t>
            </a: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优化运营 → 高效获客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9937075" y="2915960"/>
            <a:ext cx="3812024" cy="220266"/>
          </a:xfrm>
          <a:prstGeom prst="roundRect">
            <a:avLst>
              <a:gd name="adj" fmla="val 150020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zh-CN" alt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9606676" y="2723197"/>
            <a:ext cx="660797" cy="660797"/>
          </a:xfrm>
          <a:prstGeom prst="roundRect">
            <a:avLst>
              <a:gd name="adj" fmla="val 69189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zh-CN" alt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9844682" y="2787849"/>
            <a:ext cx="422791" cy="44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2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3</a:t>
            </a:r>
            <a:endParaRPr lang="en-US" sz="2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9826943" y="3576757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强烈的闭环意识</a:t>
            </a:r>
            <a:endParaRPr lang="en-US" sz="19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9826943" y="4014907"/>
            <a:ext cx="370201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能力表现：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9826943" y="4499491"/>
            <a:ext cx="370201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早期就布局私域流量池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9826943" y="4928949"/>
            <a:ext cx="370201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积累200+优质客户资产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9826943" y="5358408"/>
            <a:ext cx="370201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实现35%的复购率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9826943" y="5842992"/>
            <a:ext cx="4241482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37A7E7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价值创造：</a:t>
            </a: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降低平台依赖 → 可持续增长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1531382"/>
            <a:ext cx="4895374" cy="611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项目复盘的内容框架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81063" y="2583894"/>
            <a:ext cx="1286827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一个完整的从0到1社交电商实战项目复盘，涵盖策略设计、执行细节、业绩验证和方法论提炼。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063" y="3184088"/>
            <a:ext cx="220266" cy="275273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881063" y="3527941"/>
            <a:ext cx="4142542" cy="30480"/>
          </a:xfrm>
          <a:prstGeom prst="rect">
            <a:avLst/>
          </a:prstGeom>
          <a:solidFill>
            <a:srgbClr val="16FFBB"/>
          </a:solidFill>
          <a:ln/>
        </p:spPr>
        <p:txBody>
          <a:bodyPr/>
          <a:lstStyle/>
          <a:p>
            <a:endParaRPr lang="zh-CN" alt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6" name="Text 3"/>
          <p:cNvSpPr/>
          <p:nvPr/>
        </p:nvSpPr>
        <p:spPr>
          <a:xfrm>
            <a:off x="881063" y="3699034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项目背景</a:t>
            </a:r>
            <a:endParaRPr lang="en-US" sz="19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7" name="Text 4"/>
          <p:cNvSpPr/>
          <p:nvPr/>
        </p:nvSpPr>
        <p:spPr>
          <a:xfrm>
            <a:off x="881063" y="4137184"/>
            <a:ext cx="4142542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如何发现价值洼地，洞察市场机会，选择合适的切入点开始创业之路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3870" y="3184088"/>
            <a:ext cx="220266" cy="275273"/>
          </a:xfrm>
          <a:prstGeom prst="rect">
            <a:avLst/>
          </a:prstGeom>
        </p:spPr>
      </p:pic>
      <p:sp>
        <p:nvSpPr>
          <p:cNvPr id="9" name="Shape 5"/>
          <p:cNvSpPr/>
          <p:nvPr/>
        </p:nvSpPr>
        <p:spPr>
          <a:xfrm>
            <a:off x="5243870" y="3527941"/>
            <a:ext cx="4142542" cy="30480"/>
          </a:xfrm>
          <a:prstGeom prst="rect">
            <a:avLst/>
          </a:prstGeom>
          <a:solidFill>
            <a:srgbClr val="29DDDA"/>
          </a:solidFill>
          <a:ln/>
        </p:spPr>
        <p:txBody>
          <a:bodyPr/>
          <a:lstStyle/>
          <a:p>
            <a:endParaRPr lang="zh-CN" alt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Text 6"/>
          <p:cNvSpPr/>
          <p:nvPr/>
        </p:nvSpPr>
        <p:spPr>
          <a:xfrm>
            <a:off x="5243870" y="3699034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战略设计</a:t>
            </a:r>
            <a:endParaRPr lang="en-US" sz="19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1" name="Text 7"/>
          <p:cNvSpPr/>
          <p:nvPr/>
        </p:nvSpPr>
        <p:spPr>
          <a:xfrm>
            <a:off x="5243870" y="4137184"/>
            <a:ext cx="4142542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"一体三翼"增长模型，构建可持续的商业闭环和竞争优势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6677" y="3184088"/>
            <a:ext cx="220266" cy="275273"/>
          </a:xfrm>
          <a:prstGeom prst="rect">
            <a:avLst/>
          </a:prstGeom>
        </p:spPr>
      </p:pic>
      <p:sp>
        <p:nvSpPr>
          <p:cNvPr id="13" name="Shape 8"/>
          <p:cNvSpPr/>
          <p:nvPr/>
        </p:nvSpPr>
        <p:spPr>
          <a:xfrm>
            <a:off x="9606677" y="3527941"/>
            <a:ext cx="4142542" cy="30480"/>
          </a:xfrm>
          <a:prstGeom prst="rect">
            <a:avLst/>
          </a:prstGeom>
          <a:solidFill>
            <a:srgbClr val="37A7E7"/>
          </a:solidFill>
          <a:ln/>
        </p:spPr>
        <p:txBody>
          <a:bodyPr/>
          <a:lstStyle/>
          <a:p>
            <a:endParaRPr lang="zh-CN" alt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4" name="Text 9"/>
          <p:cNvSpPr/>
          <p:nvPr/>
        </p:nvSpPr>
        <p:spPr>
          <a:xfrm>
            <a:off x="9606677" y="3699034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实战拆解</a:t>
            </a:r>
            <a:endParaRPr lang="en-US" sz="19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5" name="Text 10"/>
          <p:cNvSpPr/>
          <p:nvPr/>
        </p:nvSpPr>
        <p:spPr>
          <a:xfrm>
            <a:off x="9606677" y="4137184"/>
            <a:ext cx="4142542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从流量获取到转化变现的完整链路，每个环节的具体操作方法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1063" y="5227439"/>
            <a:ext cx="220266" cy="275273"/>
          </a:xfrm>
          <a:prstGeom prst="rect">
            <a:avLst/>
          </a:prstGeom>
        </p:spPr>
      </p:pic>
      <p:sp>
        <p:nvSpPr>
          <p:cNvPr id="17" name="Shape 11"/>
          <p:cNvSpPr/>
          <p:nvPr/>
        </p:nvSpPr>
        <p:spPr>
          <a:xfrm>
            <a:off x="881063" y="5571292"/>
            <a:ext cx="6323886" cy="30480"/>
          </a:xfrm>
          <a:prstGeom prst="rect">
            <a:avLst/>
          </a:prstGeom>
          <a:solidFill>
            <a:srgbClr val="5E98F1"/>
          </a:solidFill>
          <a:ln/>
        </p:spPr>
        <p:txBody>
          <a:bodyPr/>
          <a:lstStyle/>
          <a:p>
            <a:endParaRPr lang="zh-CN" alt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8" name="Text 12"/>
          <p:cNvSpPr/>
          <p:nvPr/>
        </p:nvSpPr>
        <p:spPr>
          <a:xfrm>
            <a:off x="881063" y="5742384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业绩验证</a:t>
            </a:r>
            <a:endParaRPr lang="en-US" sz="19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9" name="Text 13"/>
          <p:cNvSpPr/>
          <p:nvPr/>
        </p:nvSpPr>
        <p:spPr>
          <a:xfrm>
            <a:off x="881063" y="6180534"/>
            <a:ext cx="6323886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用真实数据说话，8个月增长轨迹和核心指标表现分析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25214" y="5227439"/>
            <a:ext cx="220266" cy="275273"/>
          </a:xfrm>
          <a:prstGeom prst="rect">
            <a:avLst/>
          </a:prstGeom>
        </p:spPr>
      </p:pic>
      <p:sp>
        <p:nvSpPr>
          <p:cNvPr id="21" name="Shape 14"/>
          <p:cNvSpPr/>
          <p:nvPr/>
        </p:nvSpPr>
        <p:spPr>
          <a:xfrm>
            <a:off x="7425214" y="5571292"/>
            <a:ext cx="6324005" cy="30480"/>
          </a:xfrm>
          <a:prstGeom prst="rect">
            <a:avLst/>
          </a:prstGeom>
          <a:solidFill>
            <a:srgbClr val="16FFBB"/>
          </a:solidFill>
          <a:ln/>
        </p:spPr>
        <p:txBody>
          <a:bodyPr/>
          <a:lstStyle/>
          <a:p>
            <a:endParaRPr lang="zh-CN" alt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2" name="Text 15"/>
          <p:cNvSpPr/>
          <p:nvPr/>
        </p:nvSpPr>
        <p:spPr>
          <a:xfrm>
            <a:off x="7425214" y="5742384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复盘迁移</a:t>
            </a:r>
            <a:endParaRPr lang="en-US" sz="19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3" name="Text 16"/>
          <p:cNvSpPr/>
          <p:nvPr/>
        </p:nvSpPr>
        <p:spPr>
          <a:xfrm>
            <a:off x="7425214" y="6180534"/>
            <a:ext cx="632400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从野路子到方法论，提炼可复用的能力和框架体系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1056799"/>
            <a:ext cx="4895374" cy="611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经验教训与优化方向</a:t>
            </a:r>
            <a:endParaRPr lang="en-US" sz="385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Text 1"/>
          <p:cNvSpPr/>
          <p:nvPr/>
        </p:nvSpPr>
        <p:spPr>
          <a:xfrm>
            <a:off x="881063" y="1999178"/>
            <a:ext cx="1286827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诚实地面对过程中的不足，是持续改进和能力提升的基础。每个问题都指向未来的优化机会。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4" name="Text 2"/>
          <p:cNvSpPr/>
          <p:nvPr/>
        </p:nvSpPr>
        <p:spPr>
          <a:xfrm>
            <a:off x="881063" y="2819638"/>
            <a:ext cx="2937153" cy="367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F0FC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做得好的地方 ✓</a:t>
            </a:r>
            <a:endParaRPr lang="en-US" sz="23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5" name="Text 3"/>
          <p:cNvSpPr/>
          <p:nvPr/>
        </p:nvSpPr>
        <p:spPr>
          <a:xfrm>
            <a:off x="881063" y="3406973"/>
            <a:ext cx="6165413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✓ </a:t>
            </a:r>
            <a:r>
              <a:rPr lang="en-US" sz="17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精准市场洞察</a:t>
            </a: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：第一时间捕捉到价值洼地机会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6" name="Text 4"/>
          <p:cNvSpPr/>
          <p:nvPr/>
        </p:nvSpPr>
        <p:spPr>
          <a:xfrm>
            <a:off x="881063" y="3836432"/>
            <a:ext cx="6165413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✓ </a:t>
            </a:r>
            <a:r>
              <a:rPr lang="en-US" sz="17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数据驱动优化</a:t>
            </a: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：每个决策都有数据支撑和验证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7" name="Text 5"/>
          <p:cNvSpPr/>
          <p:nvPr/>
        </p:nvSpPr>
        <p:spPr>
          <a:xfrm>
            <a:off x="881063" y="4265890"/>
            <a:ext cx="6165413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✓ </a:t>
            </a:r>
            <a:r>
              <a:rPr lang="en-US" sz="17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私域运营前瞻</a:t>
            </a: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：早期就意识到私域价值并布局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8" name="Text 6"/>
          <p:cNvSpPr/>
          <p:nvPr/>
        </p:nvSpPr>
        <p:spPr>
          <a:xfrm>
            <a:off x="881063" y="4695349"/>
            <a:ext cx="6165413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✓ </a:t>
            </a:r>
            <a:r>
              <a:rPr lang="en-US" sz="17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渐进式风险控制</a:t>
            </a: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：从代发到囤货的谨慎推进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9" name="Text 7"/>
          <p:cNvSpPr/>
          <p:nvPr/>
        </p:nvSpPr>
        <p:spPr>
          <a:xfrm>
            <a:off x="881063" y="5124807"/>
            <a:ext cx="6165413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✓ </a:t>
            </a:r>
            <a:r>
              <a:rPr lang="en-US" sz="17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完整服务体系</a:t>
            </a: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：从售前到售后的全链条覆盖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91544" y="2819638"/>
            <a:ext cx="2937153" cy="374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F0FC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需要改进的地方 </a:t>
            </a:r>
            <a:r>
              <a:rPr lang="en-US" sz="2300" b="1" dirty="0">
                <a:solidFill>
                  <a:srgbClr val="000000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⚠️</a:t>
            </a:r>
            <a:endParaRPr lang="en-US" sz="23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591544" y="3414593"/>
            <a:ext cx="6165413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⚠️</a:t>
            </a: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 </a:t>
            </a:r>
            <a:r>
              <a:rPr lang="en-US" sz="17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数据记录不系统</a:t>
            </a: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→ 建立完整的数据看板和分析体系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591544" y="4204097"/>
            <a:ext cx="6165413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⚠️</a:t>
            </a: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 </a:t>
            </a:r>
            <a:r>
              <a:rPr lang="en-US" sz="17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品牌化运营缺失</a:t>
            </a: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→ 注重长期价值建设和品牌定位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591544" y="4993600"/>
            <a:ext cx="6165413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⚠️</a:t>
            </a: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 </a:t>
            </a:r>
            <a:r>
              <a:rPr lang="en-US" sz="17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KOC网络管理不足</a:t>
            </a: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→ 标准化赋能与激励机制建设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591544" y="5783104"/>
            <a:ext cx="6165413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⚠️</a:t>
            </a: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 </a:t>
            </a:r>
            <a:r>
              <a:rPr lang="en-US" sz="17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供应链议价能力有限</a:t>
            </a: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→ 规模化采购降低成本结构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881063" y="6820376"/>
            <a:ext cx="1286827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这些改进方向为未来项目的优化提供了明确的着力点，也是能力提升的重要方向。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1129784"/>
            <a:ext cx="6363057" cy="611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能力迁移：从野路子到体系化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81063" y="2072164"/>
            <a:ext cx="1286827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将当时的"土办法"提炼成今天可复用的"专业打法"，这是经验价值最大化的关键过程。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4" name="Text 2"/>
          <p:cNvSpPr/>
          <p:nvPr/>
        </p:nvSpPr>
        <p:spPr>
          <a:xfrm>
            <a:off x="2842141" y="2672358"/>
            <a:ext cx="220266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pline Sans Light" pitchFamily="34" charset="0"/>
                <a:ea typeface="Spline Sans Light" pitchFamily="34" charset="-122"/>
                <a:cs typeface="Spline Sans Light" pitchFamily="34" charset="-120"/>
              </a:rPr>
              <a:t>01</a:t>
            </a:r>
            <a:endParaRPr lang="en-US" sz="1700" dirty="0"/>
          </a:p>
        </p:txBody>
      </p:sp>
      <p:sp>
        <p:nvSpPr>
          <p:cNvPr id="5" name="Shape 3"/>
          <p:cNvSpPr/>
          <p:nvPr/>
        </p:nvSpPr>
        <p:spPr>
          <a:xfrm>
            <a:off x="881063" y="3016210"/>
            <a:ext cx="4142542" cy="30480"/>
          </a:xfrm>
          <a:prstGeom prst="rect">
            <a:avLst/>
          </a:prstGeom>
          <a:solidFill>
            <a:srgbClr val="16FFBB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4"/>
          <p:cNvSpPr/>
          <p:nvPr/>
        </p:nvSpPr>
        <p:spPr>
          <a:xfrm>
            <a:off x="1728430" y="3187303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当时的"土办法"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81063" y="3625453"/>
            <a:ext cx="414254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日均10次手动擦亮商品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8" name="Text 6"/>
          <p:cNvSpPr/>
          <p:nvPr/>
        </p:nvSpPr>
        <p:spPr>
          <a:xfrm>
            <a:off x="881063" y="4054912"/>
            <a:ext cx="414254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朋友圈随性发产品信息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9" name="Text 7"/>
          <p:cNvSpPr/>
          <p:nvPr/>
        </p:nvSpPr>
        <p:spPr>
          <a:xfrm>
            <a:off x="881063" y="4484370"/>
            <a:ext cx="414254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微信一对一客户服务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Text 8"/>
          <p:cNvSpPr/>
          <p:nvPr/>
        </p:nvSpPr>
        <p:spPr>
          <a:xfrm>
            <a:off x="881063" y="4913828"/>
            <a:ext cx="414254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简单的代理模式探索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1" name="Text 9"/>
          <p:cNvSpPr/>
          <p:nvPr/>
        </p:nvSpPr>
        <p:spPr>
          <a:xfrm>
            <a:off x="881063" y="5398413"/>
            <a:ext cx="414254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i="1" dirty="0">
                <a:solidFill>
                  <a:srgbClr val="14FFBB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基于直觉和试错的方法</a:t>
            </a:r>
            <a:endParaRPr lang="en-US" sz="1700" dirty="0">
              <a:solidFill>
                <a:srgbClr val="14FFBB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204948" y="2672358"/>
            <a:ext cx="220266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pline Sans Light" pitchFamily="34" charset="0"/>
                <a:ea typeface="Spline Sans Light" pitchFamily="34" charset="-122"/>
                <a:cs typeface="Spline Sans Light" pitchFamily="34" charset="-120"/>
              </a:rPr>
              <a:t>02</a:t>
            </a:r>
            <a:endParaRPr lang="en-US" sz="1700" dirty="0"/>
          </a:p>
        </p:txBody>
      </p:sp>
      <p:sp>
        <p:nvSpPr>
          <p:cNvPr id="13" name="Shape 11"/>
          <p:cNvSpPr/>
          <p:nvPr/>
        </p:nvSpPr>
        <p:spPr>
          <a:xfrm>
            <a:off x="5243870" y="3016210"/>
            <a:ext cx="4142542" cy="30480"/>
          </a:xfrm>
          <a:prstGeom prst="rect">
            <a:avLst/>
          </a:prstGeom>
          <a:solidFill>
            <a:srgbClr val="29DDD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2"/>
          <p:cNvSpPr/>
          <p:nvPr/>
        </p:nvSpPr>
        <p:spPr>
          <a:xfrm>
            <a:off x="6091238" y="3187303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底层能力提炼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5243870" y="3625453"/>
            <a:ext cx="414254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用户洞察与需求挖掘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5243870" y="4054912"/>
            <a:ext cx="414254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内容策略与A/B测试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5243870" y="4484370"/>
            <a:ext cx="414254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数据分析与持续优化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5243870" y="4913828"/>
            <a:ext cx="414254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闭环思维与快速学习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5243870" y="5398413"/>
            <a:ext cx="414254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i="1" dirty="0">
                <a:solidFill>
                  <a:srgbClr val="29DDDA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可迁移的核心能力</a:t>
            </a:r>
            <a:endParaRPr lang="en-US" sz="1700" dirty="0">
              <a:solidFill>
                <a:srgbClr val="29DDDA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11567755" y="2672358"/>
            <a:ext cx="220266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pline Sans Light" pitchFamily="34" charset="0"/>
                <a:ea typeface="Spline Sans Light" pitchFamily="34" charset="-122"/>
                <a:cs typeface="Spline Sans Light" pitchFamily="34" charset="-120"/>
              </a:rPr>
              <a:t>03</a:t>
            </a:r>
            <a:endParaRPr lang="en-US" sz="1700" dirty="0"/>
          </a:p>
        </p:txBody>
      </p:sp>
      <p:sp>
        <p:nvSpPr>
          <p:cNvPr id="21" name="Shape 19"/>
          <p:cNvSpPr/>
          <p:nvPr/>
        </p:nvSpPr>
        <p:spPr>
          <a:xfrm>
            <a:off x="9606677" y="3016210"/>
            <a:ext cx="4142542" cy="30480"/>
          </a:xfrm>
          <a:prstGeom prst="rect">
            <a:avLst/>
          </a:prstGeom>
          <a:solidFill>
            <a:srgbClr val="37A7E7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2" name="Text 20"/>
          <p:cNvSpPr/>
          <p:nvPr/>
        </p:nvSpPr>
        <p:spPr>
          <a:xfrm>
            <a:off x="10454045" y="3187303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今天的"专业打法"</a:t>
            </a:r>
            <a:endParaRPr lang="en-US" sz="1900" dirty="0"/>
          </a:p>
        </p:txBody>
      </p:sp>
      <p:sp>
        <p:nvSpPr>
          <p:cNvPr id="23" name="Text 21"/>
          <p:cNvSpPr/>
          <p:nvPr/>
        </p:nvSpPr>
        <p:spPr>
          <a:xfrm>
            <a:off x="9606677" y="3625453"/>
            <a:ext cx="414254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KFS投放模型系统应用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9606677" y="4054912"/>
            <a:ext cx="414254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内容种草矩阵化运营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9606677" y="4484370"/>
            <a:ext cx="414254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公私域联动精细化管理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9606677" y="4913828"/>
            <a:ext cx="414254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KOC网络标准化赋能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9496484" y="5424726"/>
            <a:ext cx="414254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i="1" dirty="0">
                <a:solidFill>
                  <a:srgbClr val="37A7E8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体系化的方法论框架</a:t>
            </a:r>
            <a:endParaRPr lang="en-US" sz="1700" dirty="0">
              <a:solidFill>
                <a:srgbClr val="37A7E8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8" name="Shape 26"/>
          <p:cNvSpPr/>
          <p:nvPr/>
        </p:nvSpPr>
        <p:spPr>
          <a:xfrm>
            <a:off x="881063" y="6163747"/>
            <a:ext cx="12868275" cy="936069"/>
          </a:xfrm>
          <a:prstGeom prst="roundRect">
            <a:avLst>
              <a:gd name="adj" fmla="val 35301"/>
            </a:avLst>
          </a:prstGeom>
          <a:solidFill>
            <a:srgbClr val="004D36"/>
          </a:solidFill>
          <a:ln/>
        </p:spPr>
        <p:txBody>
          <a:bodyPr/>
          <a:lstStyle/>
          <a:p>
            <a:endParaRPr lang="zh-CN" alt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2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328" y="6505337"/>
            <a:ext cx="275273" cy="220266"/>
          </a:xfrm>
          <a:prstGeom prst="rect">
            <a:avLst/>
          </a:prstGeom>
        </p:spPr>
      </p:pic>
      <p:sp>
        <p:nvSpPr>
          <p:cNvPr id="30" name="Text 27"/>
          <p:cNvSpPr/>
          <p:nvPr/>
        </p:nvSpPr>
        <p:spPr>
          <a:xfrm>
            <a:off x="1596866" y="6439019"/>
            <a:ext cx="11932206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迁移价值</a:t>
            </a:r>
            <a:r>
              <a:rPr lang="en-US" sz="1700" dirty="0">
                <a:solidFill>
                  <a:srgbClr val="FFFF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：这些底层能力不仅适用于社交电商，更可以迁移到任何需要从0到1构建业务的场景中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72252" y="599599"/>
            <a:ext cx="6298049" cy="605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如果今天重启项目：升级方案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872252" y="1532334"/>
            <a:ext cx="12885896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结合现在的认知水平和工具资源，如果重新启动类似项目，会采用更加系统化和高效的方法。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872252" y="2126575"/>
            <a:ext cx="4149923" cy="2348151"/>
          </a:xfrm>
          <a:prstGeom prst="roundRect">
            <a:avLst>
              <a:gd name="adj" fmla="val 13931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001" y="2026325"/>
            <a:ext cx="261580" cy="261580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846" y="4313396"/>
            <a:ext cx="261580" cy="26158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735693" y="2484120"/>
            <a:ext cx="2423041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机会洞察阶段</a:t>
            </a:r>
            <a:endParaRPr lang="en-US" sz="19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8" name="Text 4"/>
          <p:cNvSpPr/>
          <p:nvPr/>
        </p:nvSpPr>
        <p:spPr>
          <a:xfrm>
            <a:off x="1229797" y="2917627"/>
            <a:ext cx="3434834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使用"灵犀"等工具探查机会品类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9" name="Text 5"/>
          <p:cNvSpPr/>
          <p:nvPr/>
        </p:nvSpPr>
        <p:spPr>
          <a:xfrm>
            <a:off x="1229797" y="3342918"/>
            <a:ext cx="3434834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系统性分析竞品内容策略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229797" y="3768209"/>
            <a:ext cx="3434834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数据化验证价值洼地假设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5240179" y="2126575"/>
            <a:ext cx="4149923" cy="2348151"/>
          </a:xfrm>
          <a:prstGeom prst="roundRect">
            <a:avLst>
              <a:gd name="adj" fmla="val 13931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9928" y="2026325"/>
            <a:ext cx="261580" cy="261580"/>
          </a:xfrm>
          <a:prstGeom prst="rect">
            <a:avLst/>
          </a:prstGeom>
        </p:spPr>
      </p:pic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8773" y="4313396"/>
            <a:ext cx="261580" cy="26158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103620" y="2484120"/>
            <a:ext cx="2423041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内容测试阶段</a:t>
            </a:r>
            <a:endParaRPr lang="en-US" sz="19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5" name="Text 9"/>
          <p:cNvSpPr/>
          <p:nvPr/>
        </p:nvSpPr>
        <p:spPr>
          <a:xfrm>
            <a:off x="5597723" y="2917627"/>
            <a:ext cx="3434834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"聚光"反漏斗人群精准测试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6" name="Text 10"/>
          <p:cNvSpPr/>
          <p:nvPr/>
        </p:nvSpPr>
        <p:spPr>
          <a:xfrm>
            <a:off x="5597723" y="3342918"/>
            <a:ext cx="3434834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小成本MVP验证内容模型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7" name="Text 11"/>
          <p:cNvSpPr/>
          <p:nvPr/>
        </p:nvSpPr>
        <p:spPr>
          <a:xfrm>
            <a:off x="5597723" y="3768209"/>
            <a:ext cx="3434834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快速迭代优化内容策略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8" name="Shape 12"/>
          <p:cNvSpPr/>
          <p:nvPr/>
        </p:nvSpPr>
        <p:spPr>
          <a:xfrm>
            <a:off x="9608106" y="2126575"/>
            <a:ext cx="4149923" cy="2348151"/>
          </a:xfrm>
          <a:prstGeom prst="roundRect">
            <a:avLst>
              <a:gd name="adj" fmla="val 13931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19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7855" y="2026325"/>
            <a:ext cx="261580" cy="261580"/>
          </a:xfrm>
          <a:prstGeom prst="rect">
            <a:avLst/>
          </a:prstGeom>
        </p:spPr>
      </p:pic>
      <p:pic>
        <p:nvPicPr>
          <p:cNvPr id="20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96699" y="4313396"/>
            <a:ext cx="261580" cy="261580"/>
          </a:xfrm>
          <a:prstGeom prst="rect">
            <a:avLst/>
          </a:prstGeom>
        </p:spPr>
      </p:pic>
      <p:sp>
        <p:nvSpPr>
          <p:cNvPr id="21" name="Text 13"/>
          <p:cNvSpPr/>
          <p:nvPr/>
        </p:nvSpPr>
        <p:spPr>
          <a:xfrm>
            <a:off x="10471547" y="2484120"/>
            <a:ext cx="2423041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规模投放阶段</a:t>
            </a:r>
            <a:endParaRPr lang="en-US" sz="19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2" name="Text 14"/>
          <p:cNvSpPr/>
          <p:nvPr/>
        </p:nvSpPr>
        <p:spPr>
          <a:xfrm>
            <a:off x="9965650" y="2917627"/>
            <a:ext cx="3434834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KFS组合投放系统化应用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3" name="Text 15"/>
          <p:cNvSpPr/>
          <p:nvPr/>
        </p:nvSpPr>
        <p:spPr>
          <a:xfrm>
            <a:off x="9965650" y="3342918"/>
            <a:ext cx="3434834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买手/达人联动扩大影响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4" name="Text 16"/>
          <p:cNvSpPr/>
          <p:nvPr/>
        </p:nvSpPr>
        <p:spPr>
          <a:xfrm>
            <a:off x="9965650" y="3768209"/>
            <a:ext cx="3434834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直播间转化提升效率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5" name="Shape 17"/>
          <p:cNvSpPr/>
          <p:nvPr/>
        </p:nvSpPr>
        <p:spPr>
          <a:xfrm>
            <a:off x="872252" y="4692729"/>
            <a:ext cx="12885777" cy="2348151"/>
          </a:xfrm>
          <a:prstGeom prst="roundRect">
            <a:avLst>
              <a:gd name="adj" fmla="val 13931"/>
            </a:avLst>
          </a:prstGeom>
          <a:solidFill>
            <a:srgbClr val="0A081B">
              <a:alpha val="75000"/>
            </a:srgbClr>
          </a:solidFill>
          <a:ln w="30480">
            <a:gradFill>
              <a:gsLst>
                <a:gs pos="25012">
                  <a:srgbClr val="01F8E2"/>
                </a:gs>
                <a:gs pos="75998">
                  <a:srgbClr val="ABC0E4"/>
                </a:gs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olid"/>
          </a:ln>
        </p:spPr>
        <p:txBody>
          <a:bodyPr/>
          <a:lstStyle/>
          <a:p>
            <a:pPr algn="ctr"/>
            <a:endParaRPr lang="zh-CN" altLang="en-US" dirty="0">
              <a:solidFill>
                <a:srgbClr val="01F8E2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8" name="Text 18"/>
          <p:cNvSpPr/>
          <p:nvPr/>
        </p:nvSpPr>
        <p:spPr>
          <a:xfrm>
            <a:off x="6103620" y="5050274"/>
            <a:ext cx="2423041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闭环运营阶段</a:t>
            </a:r>
            <a:endParaRPr lang="en-US" sz="19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9" name="Text 19"/>
          <p:cNvSpPr/>
          <p:nvPr/>
        </p:nvSpPr>
        <p:spPr>
          <a:xfrm>
            <a:off x="1229797" y="5483781"/>
            <a:ext cx="12170688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ctr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私域精细化运营体系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0" name="Text 20"/>
          <p:cNvSpPr/>
          <p:nvPr/>
        </p:nvSpPr>
        <p:spPr>
          <a:xfrm>
            <a:off x="1229797" y="5909072"/>
            <a:ext cx="12170688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ctr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会员体系和权益设计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1" name="Text 21"/>
          <p:cNvSpPr/>
          <p:nvPr/>
        </p:nvSpPr>
        <p:spPr>
          <a:xfrm>
            <a:off x="1229797" y="6334363"/>
            <a:ext cx="12170688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ctr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复购裂变机制优化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2" name="Text 22"/>
          <p:cNvSpPr/>
          <p:nvPr/>
        </p:nvSpPr>
        <p:spPr>
          <a:xfrm>
            <a:off x="872252" y="7286149"/>
            <a:ext cx="12885896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这个升级方案体现了从</a:t>
            </a:r>
            <a:r>
              <a:rPr lang="en-US" sz="1700" dirty="0">
                <a:solidFill>
                  <a:srgbClr val="16FFBB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直觉式商业智慧</a:t>
            </a: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到</a:t>
            </a:r>
            <a:r>
              <a:rPr lang="en-US" sz="1700" dirty="0">
                <a:solidFill>
                  <a:srgbClr val="29DDDA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体系化专业打法</a:t>
            </a: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的进化，是能力迁移的最佳证明。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35" name="Image 0" descr="preencoded.png">
            <a:extLst>
              <a:ext uri="{FF2B5EF4-FFF2-40B4-BE49-F238E27FC236}">
                <a16:creationId xmlns:a16="http://schemas.microsoft.com/office/drawing/2014/main" id="{0902F561-CA0F-D99D-95CE-1C2462A04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001" y="4592479"/>
            <a:ext cx="261580" cy="261580"/>
          </a:xfrm>
          <a:prstGeom prst="rect">
            <a:avLst/>
          </a:prstGeom>
          <a:ln>
            <a:noFill/>
          </a:ln>
        </p:spPr>
      </p:pic>
      <p:pic>
        <p:nvPicPr>
          <p:cNvPr id="36" name="Image 3" descr="preencoded.png">
            <a:extLst>
              <a:ext uri="{FF2B5EF4-FFF2-40B4-BE49-F238E27FC236}">
                <a16:creationId xmlns:a16="http://schemas.microsoft.com/office/drawing/2014/main" id="{6C735FFA-0074-3B1E-212E-3DB006817E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96699" y="6849010"/>
            <a:ext cx="261580" cy="26158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628293"/>
            <a:ext cx="4650581" cy="581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可复用的方法论框架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881063" y="1628061"/>
            <a:ext cx="12868275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SimHei" panose="02010609060101010101" pitchFamily="49" charset="-122"/>
                <a:cs typeface="Barlow" pitchFamily="34" charset="-120"/>
              </a:rPr>
              <a:t>将整个项目的成功经验抽象成可复用的框架，这是从个案成功到规模化成功的关键桥梁。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2536746" y="2646521"/>
            <a:ext cx="2325291" cy="290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渐进式风险控制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881063" y="3062645"/>
            <a:ext cx="3980974" cy="669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SimHei" panose="02010609060101010101" pitchFamily="49" charset="-122"/>
                <a:cs typeface="Barlow" pitchFamily="34" charset="-120"/>
              </a:rPr>
              <a:t>代发验证商业模式 → 小额囤货测试市场 → 批量采购规模化运营</a:t>
            </a:r>
            <a:endParaRPr lang="en-US" sz="16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885" y="2198251"/>
            <a:ext cx="4278630" cy="4278630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7454" y="2916555"/>
            <a:ext cx="313134" cy="39135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768364" y="2646521"/>
            <a:ext cx="2325291" cy="290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客户信任体系</a:t>
            </a:r>
            <a:endParaRPr lang="en-US" sz="1800" dirty="0"/>
          </a:p>
        </p:txBody>
      </p:sp>
      <p:sp>
        <p:nvSpPr>
          <p:cNvPr id="9" name="Text 5"/>
          <p:cNvSpPr/>
          <p:nvPr/>
        </p:nvSpPr>
        <p:spPr>
          <a:xfrm>
            <a:off x="9768364" y="3062645"/>
            <a:ext cx="3980974" cy="669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SimHei" panose="02010609060101010101" pitchFamily="49" charset="-122"/>
                <a:cs typeface="Barlow" pitchFamily="34" charset="-120"/>
              </a:rPr>
              <a:t>实拍建立真实感 → 专业解答体现价值 → 快速响应展现服务 → 完善售后保障权益</a:t>
            </a:r>
            <a:endParaRPr lang="en-US" sz="16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5885" y="2198251"/>
            <a:ext cx="4278630" cy="4278630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3786" y="3280648"/>
            <a:ext cx="313134" cy="39135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768364" y="4942761"/>
            <a:ext cx="2325291" cy="290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多渠道流量运营</a:t>
            </a:r>
            <a:endParaRPr lang="en-US" sz="1800" dirty="0"/>
          </a:p>
        </p:txBody>
      </p:sp>
      <p:sp>
        <p:nvSpPr>
          <p:cNvPr id="13" name="Text 7"/>
          <p:cNvSpPr/>
          <p:nvPr/>
        </p:nvSpPr>
        <p:spPr>
          <a:xfrm>
            <a:off x="9768364" y="5358884"/>
            <a:ext cx="3980974" cy="669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SimHei" panose="02010609060101010101" pitchFamily="49" charset="-122"/>
                <a:cs typeface="Barlow" pitchFamily="34" charset="-120"/>
              </a:rPr>
              <a:t>平台引流获取新客 → 私域沉淀构建资产 → 裂变增长降低成本</a:t>
            </a:r>
            <a:endParaRPr lang="en-US" sz="16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75885" y="2198251"/>
            <a:ext cx="4278630" cy="4278630"/>
          </a:xfrm>
          <a:prstGeom prst="rect">
            <a:avLst/>
          </a:prstGeom>
        </p:spPr>
      </p:pic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19693" y="5366980"/>
            <a:ext cx="313134" cy="391358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2536746" y="4942761"/>
            <a:ext cx="2325291" cy="290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数据驱动决策</a:t>
            </a:r>
            <a:endParaRPr lang="en-US" sz="1800" dirty="0"/>
          </a:p>
        </p:txBody>
      </p:sp>
      <p:sp>
        <p:nvSpPr>
          <p:cNvPr id="17" name="Text 9"/>
          <p:cNvSpPr/>
          <p:nvPr/>
        </p:nvSpPr>
        <p:spPr>
          <a:xfrm>
            <a:off x="881063" y="5358884"/>
            <a:ext cx="3980974" cy="669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SimHei" panose="02010609060101010101" pitchFamily="49" charset="-122"/>
                <a:cs typeface="Barlow" pitchFamily="34" charset="-120"/>
              </a:rPr>
              <a:t>监控关键指标 → </a:t>
            </a:r>
            <a:r>
              <a:rPr lang="en-US" sz="1600" dirty="0" err="1">
                <a:solidFill>
                  <a:srgbClr val="E0E4E6"/>
                </a:solidFill>
                <a:latin typeface="Barlow" pitchFamily="34" charset="0"/>
                <a:ea typeface="SimHei" panose="02010609060101010101" pitchFamily="49" charset="-122"/>
                <a:cs typeface="Barlow" pitchFamily="34" charset="-120"/>
              </a:rPr>
              <a:t>分析问题根因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SimHei" panose="02010609060101010101" pitchFamily="49" charset="-122"/>
                <a:cs typeface="Barlow" pitchFamily="34" charset="-120"/>
              </a:rPr>
              <a:t> → </a:t>
            </a:r>
            <a:r>
              <a:rPr lang="en-US" sz="1600" dirty="0" err="1">
                <a:solidFill>
                  <a:srgbClr val="E0E4E6"/>
                </a:solidFill>
                <a:latin typeface="Barlow" pitchFamily="34" charset="0"/>
                <a:ea typeface="SimHei" panose="02010609060101010101" pitchFamily="49" charset="-122"/>
                <a:cs typeface="Barlow" pitchFamily="34" charset="-120"/>
              </a:rPr>
              <a:t>制定优化策略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SimHei" panose="02010609060101010101" pitchFamily="49" charset="-122"/>
                <a:cs typeface="Barlow" pitchFamily="34" charset="-120"/>
              </a:rPr>
              <a:t> → </a:t>
            </a:r>
            <a:r>
              <a:rPr lang="en-US" sz="1600" dirty="0" err="1">
                <a:solidFill>
                  <a:srgbClr val="E0E4E6"/>
                </a:solidFill>
                <a:latin typeface="Barlow" pitchFamily="34" charset="0"/>
                <a:ea typeface="SimHei" panose="02010609060101010101" pitchFamily="49" charset="-122"/>
                <a:cs typeface="Barlow" pitchFamily="34" charset="-120"/>
              </a:rPr>
              <a:t>验证改进效果</a:t>
            </a:r>
            <a:endParaRPr lang="en-US" sz="1600" dirty="0"/>
          </a:p>
        </p:txBody>
      </p:sp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75885" y="2198251"/>
            <a:ext cx="4278630" cy="4278630"/>
          </a:xfrm>
          <a:prstGeom prst="rect">
            <a:avLst/>
          </a:prstGeom>
        </p:spPr>
      </p:pic>
      <p:pic>
        <p:nvPicPr>
          <p:cNvPr id="19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33361" y="5002887"/>
            <a:ext cx="313134" cy="391358"/>
          </a:xfrm>
          <a:prstGeom prst="rect">
            <a:avLst/>
          </a:prstGeom>
        </p:spPr>
      </p:pic>
      <p:sp>
        <p:nvSpPr>
          <p:cNvPr id="20" name="Shape 10"/>
          <p:cNvSpPr/>
          <p:nvPr/>
        </p:nvSpPr>
        <p:spPr>
          <a:xfrm>
            <a:off x="881063" y="6712268"/>
            <a:ext cx="12868275" cy="889040"/>
          </a:xfrm>
          <a:prstGeom prst="roundRect">
            <a:avLst>
              <a:gd name="adj" fmla="val 35310"/>
            </a:avLst>
          </a:prstGeom>
          <a:solidFill>
            <a:srgbClr val="004D36"/>
          </a:solidFill>
          <a:ln/>
        </p:spPr>
        <p:txBody>
          <a:bodyPr/>
          <a:lstStyle/>
          <a:p>
            <a:endParaRPr lang="zh-CN" altLang="en-US"/>
          </a:p>
        </p:txBody>
      </p:sp>
      <p:pic>
        <p:nvPicPr>
          <p:cNvPr id="21" name="Image 8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90255" y="7034451"/>
            <a:ext cx="261580" cy="209193"/>
          </a:xfrm>
          <a:prstGeom prst="rect">
            <a:avLst/>
          </a:prstGeom>
        </p:spPr>
      </p:pic>
      <p:sp>
        <p:nvSpPr>
          <p:cNvPr id="22" name="Text 11"/>
          <p:cNvSpPr/>
          <p:nvPr/>
        </p:nvSpPr>
        <p:spPr>
          <a:xfrm>
            <a:off x="1561028" y="6973729"/>
            <a:ext cx="11979116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Barlow" pitchFamily="34" charset="0"/>
                <a:ea typeface="SimHei" panose="02010609060101010101" pitchFamily="49" charset="-122"/>
                <a:cs typeface="Barlow" pitchFamily="34" charset="-120"/>
              </a:rPr>
              <a:t>框架适用性</a:t>
            </a:r>
            <a:r>
              <a:rPr lang="en-US" sz="1600" dirty="0">
                <a:solidFill>
                  <a:srgbClr val="FFFFFF"/>
                </a:solidFill>
                <a:latin typeface="Barlow" pitchFamily="34" charset="0"/>
                <a:ea typeface="SimHei" panose="02010609060101010101" pitchFamily="49" charset="-122"/>
                <a:cs typeface="Barlow" pitchFamily="34" charset="-120"/>
              </a:rPr>
              <a:t>：这个"岭北数码增长模型"不仅适用于数码产品，更可以迁移到任何从0到1的社交电商项目中</a:t>
            </a:r>
            <a:endParaRPr lang="en-US" sz="16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982385"/>
            <a:ext cx="8166259" cy="611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这个项目带给我的不仅仅是¥10万收入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81063" y="1924764"/>
            <a:ext cx="1286827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真正的价值不在于短期的财务回报，而在于能力的提升和思维模式的转变，这些无形资产将伴随终生。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063" y="2524958"/>
            <a:ext cx="550664" cy="55066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81063" y="3350895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商业思维提升</a:t>
            </a:r>
            <a:endParaRPr lang="en-US" sz="19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6" name="Text 3"/>
          <p:cNvSpPr/>
          <p:nvPr/>
        </p:nvSpPr>
        <p:spPr>
          <a:xfrm>
            <a:off x="881063" y="3789045"/>
            <a:ext cx="4105870" cy="1762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从0到1搭建完整商业闭环的实战经验，培养了敏锐的市场洞察与机会识别能力，以及全面的风险评估与决策能力。这种商业直觉和系统性思考方式，是任何理论学习都无法替代的。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2205" y="2524958"/>
            <a:ext cx="550664" cy="55066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62205" y="3350895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运营能力沉淀</a:t>
            </a:r>
            <a:endParaRPr lang="en-US" sz="19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9" name="Text 5"/>
          <p:cNvSpPr/>
          <p:nvPr/>
        </p:nvSpPr>
        <p:spPr>
          <a:xfrm>
            <a:off x="5262205" y="3789045"/>
            <a:ext cx="4105870" cy="1762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内容策略制定与A/B测试实践能力，数据分析与持续优化的方法论，公私域联动的精细化运营经验。这些能力构成了数字化营销的完整技能树，具有很强的职业竞争力。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43348" y="2524958"/>
            <a:ext cx="550664" cy="55066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43348" y="3350895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能力迁移价值</a:t>
            </a:r>
            <a:endParaRPr lang="en-US" sz="19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2" name="Text 7"/>
          <p:cNvSpPr/>
          <p:nvPr/>
        </p:nvSpPr>
        <p:spPr>
          <a:xfrm>
            <a:off x="9643348" y="3789045"/>
            <a:ext cx="4105989" cy="1762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最重要的是，这些底层能力具有高度的可迁移性，不仅适应任何规模的项目，更培养了快速学习新领域的元能力。一旦掌握了方法论，就能在任何行业快速建立竞争优势。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3" name="Text 8"/>
          <p:cNvSpPr/>
          <p:nvPr/>
        </p:nvSpPr>
        <p:spPr>
          <a:xfrm>
            <a:off x="1211461" y="6046708"/>
            <a:ext cx="12537877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i="1" dirty="0">
                <a:solidFill>
                  <a:srgbClr val="E0E4E6"/>
                </a:solidFill>
                <a:latin typeface="+mn-ea"/>
                <a:cs typeface="Barlow" pitchFamily="34" charset="-120"/>
              </a:rPr>
              <a:t>"兴趣导向的起点，体系化的终点"</a:t>
            </a:r>
            <a:endParaRPr lang="en-US" sz="1700" dirty="0">
              <a:latin typeface="+mn-ea"/>
            </a:endParaRPr>
          </a:p>
        </p:txBody>
      </p:sp>
      <p:sp>
        <p:nvSpPr>
          <p:cNvPr id="14" name="Text 9"/>
          <p:cNvSpPr/>
          <p:nvPr/>
        </p:nvSpPr>
        <p:spPr>
          <a:xfrm>
            <a:off x="1211461" y="6646902"/>
            <a:ext cx="12537877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+mn-ea"/>
                <a:cs typeface="Barlow" pitchFamily="34" charset="-120"/>
              </a:rPr>
              <a:t>从一个简单的赚钱想法，最终沉淀出可复用的商业方法论，这个过程本身就是最大的收获。</a:t>
            </a:r>
            <a:endParaRPr lang="en-US" sz="1700" dirty="0">
              <a:latin typeface="+mn-ea"/>
            </a:endParaRPr>
          </a:p>
        </p:txBody>
      </p:sp>
      <p:sp>
        <p:nvSpPr>
          <p:cNvPr id="15" name="Shape 10"/>
          <p:cNvSpPr/>
          <p:nvPr/>
        </p:nvSpPr>
        <p:spPr>
          <a:xfrm>
            <a:off x="881063" y="5798939"/>
            <a:ext cx="30480" cy="1448157"/>
          </a:xfrm>
          <a:prstGeom prst="rect">
            <a:avLst/>
          </a:prstGeom>
          <a:solidFill>
            <a:srgbClr val="16FFBB"/>
          </a:solidFill>
          <a:ln/>
        </p:spPr>
        <p:txBody>
          <a:bodyPr/>
          <a:lstStyle/>
          <a:p>
            <a:endParaRPr lang="zh-CN" alt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1629251"/>
            <a:ext cx="9790867" cy="1223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600"/>
              </a:lnSpc>
              <a:buNone/>
            </a:pPr>
            <a:r>
              <a:rPr lang="en-US" sz="7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Q &amp; A</a:t>
            </a:r>
            <a:endParaRPr lang="en-US" sz="7700" dirty="0"/>
          </a:p>
        </p:txBody>
      </p:sp>
      <p:sp>
        <p:nvSpPr>
          <p:cNvPr id="3" name="Text 1"/>
          <p:cNvSpPr/>
          <p:nvPr/>
        </p:nvSpPr>
        <p:spPr>
          <a:xfrm>
            <a:off x="881063" y="3183374"/>
            <a:ext cx="4306253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感谢聆听，项目复盘结束</a:t>
            </a:r>
            <a:endParaRPr lang="en-US" sz="3050" dirty="0"/>
          </a:p>
        </p:txBody>
      </p:sp>
      <p:sp>
        <p:nvSpPr>
          <p:cNvPr id="4" name="Text 2"/>
          <p:cNvSpPr/>
          <p:nvPr/>
        </p:nvSpPr>
        <p:spPr>
          <a:xfrm>
            <a:off x="881063" y="4003238"/>
            <a:ext cx="1286827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这个项目虽然已经结束，但方法论的价值才刚刚开始。期待与大家交流讨论，共同探索更多从0到1的可能性。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5" name="Shape 3"/>
          <p:cNvSpPr/>
          <p:nvPr/>
        </p:nvSpPr>
        <p:spPr>
          <a:xfrm>
            <a:off x="881063" y="4603433"/>
            <a:ext cx="4142542" cy="1996916"/>
          </a:xfrm>
          <a:prstGeom prst="roundRect">
            <a:avLst>
              <a:gd name="adj" fmla="val 16548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zh-CN" alt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6" name="Text 4"/>
          <p:cNvSpPr/>
          <p:nvPr/>
        </p:nvSpPr>
        <p:spPr>
          <a:xfrm>
            <a:off x="1131808" y="4854178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核心收获</a:t>
            </a:r>
            <a:endParaRPr lang="en-US" sz="19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7" name="Text 5"/>
          <p:cNvSpPr/>
          <p:nvPr/>
        </p:nvSpPr>
        <p:spPr>
          <a:xfrm>
            <a:off x="1064360" y="5407939"/>
            <a:ext cx="4054137" cy="1057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用8个月时间验证了完整的社交电商闭环，从¥0到月流水¥10,000+的增长轨迹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8" name="Shape 6"/>
          <p:cNvSpPr/>
          <p:nvPr/>
        </p:nvSpPr>
        <p:spPr>
          <a:xfrm>
            <a:off x="5243870" y="4603433"/>
            <a:ext cx="4142542" cy="1996916"/>
          </a:xfrm>
          <a:prstGeom prst="roundRect">
            <a:avLst>
              <a:gd name="adj" fmla="val 16548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zh-CN" alt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9" name="Text 7"/>
          <p:cNvSpPr/>
          <p:nvPr/>
        </p:nvSpPr>
        <p:spPr>
          <a:xfrm>
            <a:off x="5494615" y="4854178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方法论价值</a:t>
            </a:r>
            <a:endParaRPr lang="en-US" sz="19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494615" y="5407939"/>
            <a:ext cx="3641050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提炼出可复用的"一体三翼"增长模型，适用于任何从0到1的创业项目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9606677" y="4603433"/>
            <a:ext cx="4142542" cy="1996916"/>
          </a:xfrm>
          <a:prstGeom prst="roundRect">
            <a:avLst>
              <a:gd name="adj" fmla="val 16548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zh-CN" alt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9857423" y="4854178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能力迁移</a:t>
            </a:r>
            <a:endParaRPr lang="en-US" sz="19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9857423" y="5407939"/>
            <a:ext cx="3641050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培养了用户洞察、内容策略、数据分析、闭环思维等核心商业能力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734258"/>
            <a:ext cx="4650581" cy="581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F0FC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附录：关键数据和资源</a:t>
            </a:r>
            <a:endParaRPr lang="en-US" sz="365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Text 1"/>
          <p:cNvSpPr/>
          <p:nvPr/>
        </p:nvSpPr>
        <p:spPr>
          <a:xfrm>
            <a:off x="881063" y="1629370"/>
            <a:ext cx="12868275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补充一些项目执行过程中的关键数据和实用资源，供有兴趣深入了解的朋友参考。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4" name="Text 2"/>
          <p:cNvSpPr/>
          <p:nvPr/>
        </p:nvSpPr>
        <p:spPr>
          <a:xfrm>
            <a:off x="881063" y="2408753"/>
            <a:ext cx="2790349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核心运营指标</a:t>
            </a:r>
            <a:endParaRPr lang="en-US" sz="215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5" name="Text 3"/>
          <p:cNvSpPr/>
          <p:nvPr/>
        </p:nvSpPr>
        <p:spPr>
          <a:xfrm>
            <a:off x="881063" y="2966799"/>
            <a:ext cx="61788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平均响应时间</a:t>
            </a: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：5分钟内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6" name="Text 4"/>
          <p:cNvSpPr/>
          <p:nvPr/>
        </p:nvSpPr>
        <p:spPr>
          <a:xfrm>
            <a:off x="881063" y="3374827"/>
            <a:ext cx="61788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客户满意度</a:t>
            </a: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：4.8/5.0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7" name="Text 5"/>
          <p:cNvSpPr/>
          <p:nvPr/>
        </p:nvSpPr>
        <p:spPr>
          <a:xfrm>
            <a:off x="881063" y="3782854"/>
            <a:ext cx="61788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退换货率</a:t>
            </a: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：低于3%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8" name="Text 6"/>
          <p:cNvSpPr/>
          <p:nvPr/>
        </p:nvSpPr>
        <p:spPr>
          <a:xfrm>
            <a:off x="881063" y="4190881"/>
            <a:ext cx="61788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代理转化率</a:t>
            </a: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：18%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9" name="Text 7"/>
          <p:cNvSpPr/>
          <p:nvPr/>
        </p:nvSpPr>
        <p:spPr>
          <a:xfrm>
            <a:off x="881063" y="4598908"/>
            <a:ext cx="61788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月活跃客户</a:t>
            </a: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：150+人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Text 8"/>
          <p:cNvSpPr/>
          <p:nvPr/>
        </p:nvSpPr>
        <p:spPr>
          <a:xfrm>
            <a:off x="881063" y="5142905"/>
            <a:ext cx="2790349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供应链数据</a:t>
            </a:r>
            <a:endParaRPr lang="en-US" sz="215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1" name="Text 9"/>
          <p:cNvSpPr/>
          <p:nvPr/>
        </p:nvSpPr>
        <p:spPr>
          <a:xfrm>
            <a:off x="881063" y="5700951"/>
            <a:ext cx="61788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主要供应商</a:t>
            </a: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：3家稳定合作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881063" y="6108978"/>
            <a:ext cx="61788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库存周转率</a:t>
            </a: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：月均2.5次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881063" y="6517005"/>
            <a:ext cx="61788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滞销率</a:t>
            </a: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：控制在8%以下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578090" y="2408753"/>
            <a:ext cx="2790349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内容营销效果</a:t>
            </a:r>
            <a:endParaRPr lang="en-US" sz="215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7578090" y="2966799"/>
            <a:ext cx="61788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朋友圈日均曝光</a:t>
            </a: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：800+次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7578090" y="3374827"/>
            <a:ext cx="61788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私域转化率</a:t>
            </a: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：25.3%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7578090" y="3782854"/>
            <a:ext cx="61788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内容互动率</a:t>
            </a: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：12.5%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578090" y="4190881"/>
            <a:ext cx="61788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客户推荐率</a:t>
            </a: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：35%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578090" y="4734878"/>
            <a:ext cx="2790349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学习资源推荐</a:t>
            </a:r>
            <a:endParaRPr lang="en-US" sz="215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7578090" y="5292923"/>
            <a:ext cx="61788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《从0到1》- 创业思维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7578090" y="5700951"/>
            <a:ext cx="61788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《精益创业》- 验证方法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7578090" y="6108978"/>
            <a:ext cx="61788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《私域流量》- 运营策略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7578090" y="6517005"/>
            <a:ext cx="61788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各大电商平台运营规则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881063" y="7160419"/>
            <a:ext cx="12868275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数据说话，方法论落地，这就是从野路子到专业化的完整蜕变过程。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2751534"/>
            <a:ext cx="9790867" cy="1223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600"/>
              </a:lnSpc>
              <a:buNone/>
            </a:pPr>
            <a:r>
              <a:rPr lang="en-US" sz="7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第一部分：项目背景</a:t>
            </a:r>
            <a:endParaRPr lang="en-US" sz="7700" dirty="0"/>
          </a:p>
        </p:txBody>
      </p:sp>
      <p:sp>
        <p:nvSpPr>
          <p:cNvPr id="3" name="Text 1"/>
          <p:cNvSpPr/>
          <p:nvPr/>
        </p:nvSpPr>
        <p:spPr>
          <a:xfrm>
            <a:off x="881063" y="4305657"/>
            <a:ext cx="4306253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洞察趋势，锁定价值洼地</a:t>
            </a:r>
            <a:endParaRPr lang="en-US" sz="3050" dirty="0"/>
          </a:p>
        </p:txBody>
      </p:sp>
      <p:sp>
        <p:nvSpPr>
          <p:cNvPr id="4" name="Text 2"/>
          <p:cNvSpPr/>
          <p:nvPr/>
        </p:nvSpPr>
        <p:spPr>
          <a:xfrm>
            <a:off x="881063" y="5125522"/>
            <a:ext cx="1286827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成功的创业项目始于对市场机会的敏锐洞察</a:t>
            </a:r>
            <a:r>
              <a:rPr lang="en-US" sz="1700" dirty="0">
                <a:solidFill>
                  <a:srgbClr val="E0E4E6"/>
                </a:solidFill>
                <a:latin typeface="+mn-ea"/>
                <a:cs typeface="Barlow" pitchFamily="34" charset="-120"/>
              </a:rPr>
              <a:t>。在这个部分，我将深入分析和回忆如何识别精准客群并把握住市场机会顺利成交。</a:t>
            </a:r>
            <a:endParaRPr lang="en-US" sz="1700" dirty="0">
              <a:latin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9950" y="3257550"/>
            <a:ext cx="1714500" cy="17145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81063" y="1018342"/>
            <a:ext cx="7381875" cy="11625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b="1" dirty="0" err="1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为什么选择Beats</a:t>
            </a:r>
            <a:r>
              <a:rPr lang="en-US" sz="36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？</a:t>
            </a:r>
          </a:p>
          <a:p>
            <a:pPr marL="0" indent="0" algn="l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		</a:t>
            </a:r>
            <a:r>
              <a:rPr lang="en-US" sz="3650" b="1" dirty="0" err="1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品牌溢价的套利空间</a:t>
            </a:r>
            <a:endParaRPr lang="en-US" sz="3650" dirty="0"/>
          </a:p>
        </p:txBody>
      </p:sp>
      <p:sp>
        <p:nvSpPr>
          <p:cNvPr id="5" name="Text 1"/>
          <p:cNvSpPr/>
          <p:nvPr/>
        </p:nvSpPr>
        <p:spPr>
          <a:xfrm>
            <a:off x="881063" y="2703909"/>
            <a:ext cx="2790349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市场机会洞察</a:t>
            </a:r>
            <a:endParaRPr lang="en-US" sz="215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6" name="Text 2"/>
          <p:cNvSpPr/>
          <p:nvPr/>
        </p:nvSpPr>
        <p:spPr>
          <a:xfrm>
            <a:off x="881063" y="3261955"/>
            <a:ext cx="4224814" cy="669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16FFBB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2020年疫情催化</a:t>
            </a: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：线上消费习惯加速形成，数码产品需求激增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7" name="Text 3"/>
          <p:cNvSpPr/>
          <p:nvPr/>
        </p:nvSpPr>
        <p:spPr>
          <a:xfrm>
            <a:off x="881063" y="4004786"/>
            <a:ext cx="4224814" cy="669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9DDDA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二手市场活跃</a:t>
            </a: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：年轻人对品牌追求与价格敏感并存的矛盾催生机会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8" name="Text 4"/>
          <p:cNvSpPr/>
          <p:nvPr/>
        </p:nvSpPr>
        <p:spPr>
          <a:xfrm>
            <a:off x="881063" y="4747617"/>
            <a:ext cx="4224814" cy="669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37A7E7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品牌溢价明显</a:t>
            </a: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：Beats的品牌价值远超技术价值，存在套利空间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24036" y="2703909"/>
            <a:ext cx="2646402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目标客群分析</a:t>
            </a:r>
            <a:endParaRPr lang="en-US" sz="215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Text 6"/>
          <p:cNvSpPr/>
          <p:nvPr/>
        </p:nvSpPr>
        <p:spPr>
          <a:xfrm>
            <a:off x="5624036" y="3261955"/>
            <a:ext cx="2646402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核心群体：18-25岁大学生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1" name="Text 7"/>
          <p:cNvSpPr/>
          <p:nvPr/>
        </p:nvSpPr>
        <p:spPr>
          <a:xfrm>
            <a:off x="5624036" y="3784997"/>
            <a:ext cx="2646402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社交价值 &gt; 音质技术需求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2" name="Text 8"/>
          <p:cNvSpPr/>
          <p:nvPr/>
        </p:nvSpPr>
        <p:spPr>
          <a:xfrm>
            <a:off x="5624036" y="4193024"/>
            <a:ext cx="2646402" cy="669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价格敏感度高但品牌认知强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3" name="Text 9"/>
          <p:cNvSpPr/>
          <p:nvPr/>
        </p:nvSpPr>
        <p:spPr>
          <a:xfrm>
            <a:off x="5624036" y="4935855"/>
            <a:ext cx="2646402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复购意愿和推荐意愿较高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5624036" y="5343882"/>
            <a:ext cx="2646402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容易被场景化内容打动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5" name="Shape 11"/>
          <p:cNvSpPr/>
          <p:nvPr/>
        </p:nvSpPr>
        <p:spPr>
          <a:xfrm>
            <a:off x="881063" y="5987296"/>
            <a:ext cx="7381875" cy="1223843"/>
          </a:xfrm>
          <a:prstGeom prst="roundRect">
            <a:avLst>
              <a:gd name="adj" fmla="val 25650"/>
            </a:avLst>
          </a:prstGeom>
          <a:solidFill>
            <a:srgbClr val="004D36"/>
          </a:solidFill>
          <a:ln/>
        </p:spPr>
        <p:txBody>
          <a:bodyPr/>
          <a:lstStyle/>
          <a:p>
            <a:endParaRPr lang="zh-CN" alt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0255" y="6309479"/>
            <a:ext cx="261580" cy="209193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1561028" y="6248757"/>
            <a:ext cx="6492716" cy="669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关键洞察</a:t>
            </a:r>
            <a:r>
              <a:rPr lang="en-US" sz="1600" dirty="0">
                <a:solidFill>
                  <a:srgbClr val="FFFF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：第一天开单就验证了假设 - 对这个群体来说，社交货币属性比产品功能价值更重要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649605"/>
            <a:ext cx="3181945" cy="397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市场格局与差异化定位</a:t>
            </a:r>
            <a:endParaRPr lang="en-US" sz="2500" dirty="0"/>
          </a:p>
        </p:txBody>
      </p:sp>
      <p:sp>
        <p:nvSpPr>
          <p:cNvPr id="3" name="Text 1"/>
          <p:cNvSpPr/>
          <p:nvPr/>
        </p:nvSpPr>
        <p:spPr>
          <a:xfrm>
            <a:off x="881063" y="1262063"/>
            <a:ext cx="12868275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通过竞争分析找到自己的独特位置，避开红海竞争，在价值洼地中建立优势。</a:t>
            </a:r>
            <a:endParaRPr lang="en-US" sz="11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209" y="1652111"/>
            <a:ext cx="6369725" cy="195214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997285" y="2502337"/>
            <a:ext cx="201335" cy="251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4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4800" dirty="0"/>
          </a:p>
        </p:txBody>
      </p:sp>
      <p:sp>
        <p:nvSpPr>
          <p:cNvPr id="6" name="Text 3"/>
          <p:cNvSpPr/>
          <p:nvPr/>
        </p:nvSpPr>
        <p:spPr>
          <a:xfrm>
            <a:off x="7426047" y="1934766"/>
            <a:ext cx="1373981" cy="198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低价低服务</a:t>
            </a:r>
            <a:endParaRPr 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7" name="Text 4"/>
          <p:cNvSpPr/>
          <p:nvPr/>
        </p:nvSpPr>
        <p:spPr>
          <a:xfrm>
            <a:off x="7426047" y="2219444"/>
            <a:ext cx="1373981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传统个人卖家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8" name="Text 5"/>
          <p:cNvSpPr/>
          <p:nvPr/>
        </p:nvSpPr>
        <p:spPr>
          <a:xfrm>
            <a:off x="7426047" y="2534364"/>
            <a:ext cx="1373981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价格战激烈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9" name="Text 6"/>
          <p:cNvSpPr/>
          <p:nvPr/>
        </p:nvSpPr>
        <p:spPr>
          <a:xfrm>
            <a:off x="7426047" y="2813447"/>
            <a:ext cx="1373981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服务标准化程度低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426047" y="3092529"/>
            <a:ext cx="1373981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客户体验参差不齐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4771" y="3639979"/>
            <a:ext cx="4246483" cy="1952149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3997285" y="4490204"/>
            <a:ext cx="201335" cy="251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4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4800" dirty="0"/>
          </a:p>
        </p:txBody>
      </p:sp>
      <p:sp>
        <p:nvSpPr>
          <p:cNvPr id="13" name="Text 9"/>
          <p:cNvSpPr/>
          <p:nvPr/>
        </p:nvSpPr>
        <p:spPr>
          <a:xfrm>
            <a:off x="6364367" y="3783092"/>
            <a:ext cx="1907500" cy="198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中价高服务（我们的定位）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6364367" y="4067770"/>
            <a:ext cx="1907500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差异化竞争优势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6364367" y="4382691"/>
            <a:ext cx="1907500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场景化内容营销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6364367" y="4661773"/>
            <a:ext cx="1907500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快速响应专业服务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6364367" y="4940856"/>
            <a:ext cx="1907500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数据驱动持续优化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8" name="Text 14"/>
          <p:cNvSpPr/>
          <p:nvPr/>
        </p:nvSpPr>
        <p:spPr>
          <a:xfrm>
            <a:off x="6364367" y="5219938"/>
            <a:ext cx="1907500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私域客户精细化运营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9" name="Shape 15"/>
          <p:cNvSpPr/>
          <p:nvPr/>
        </p:nvSpPr>
        <p:spPr>
          <a:xfrm>
            <a:off x="6256973" y="3618309"/>
            <a:ext cx="7456646" cy="7620"/>
          </a:xfrm>
          <a:prstGeom prst="roundRect">
            <a:avLst>
              <a:gd name="adj" fmla="val 2818740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zh-CN" altLang="en-US" sz="2800"/>
          </a:p>
        </p:txBody>
      </p:sp>
      <p:pic>
        <p:nvPicPr>
          <p:cNvPr id="2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6451" y="5627846"/>
            <a:ext cx="2123242" cy="1952149"/>
          </a:xfrm>
          <a:prstGeom prst="rect">
            <a:avLst/>
          </a:prstGeom>
        </p:spPr>
      </p:pic>
      <p:sp>
        <p:nvSpPr>
          <p:cNvPr id="21" name="Text 16"/>
          <p:cNvSpPr/>
          <p:nvPr/>
        </p:nvSpPr>
        <p:spPr>
          <a:xfrm>
            <a:off x="3997285" y="6206728"/>
            <a:ext cx="201335" cy="251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4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4800" dirty="0"/>
          </a:p>
        </p:txBody>
      </p:sp>
      <p:sp>
        <p:nvSpPr>
          <p:cNvPr id="22" name="Text 17"/>
          <p:cNvSpPr/>
          <p:nvPr/>
        </p:nvSpPr>
        <p:spPr>
          <a:xfrm>
            <a:off x="5302806" y="5910501"/>
            <a:ext cx="1517094" cy="198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高价高服务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3" name="Text 18"/>
          <p:cNvSpPr/>
          <p:nvPr/>
        </p:nvSpPr>
        <p:spPr>
          <a:xfrm>
            <a:off x="5302806" y="6195179"/>
            <a:ext cx="1517094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品牌官方渠道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4" name="Text 19"/>
          <p:cNvSpPr/>
          <p:nvPr/>
        </p:nvSpPr>
        <p:spPr>
          <a:xfrm>
            <a:off x="5302806" y="6510099"/>
            <a:ext cx="1517094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价格缺乏竞争力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5" name="Text 20"/>
          <p:cNvSpPr/>
          <p:nvPr/>
        </p:nvSpPr>
        <p:spPr>
          <a:xfrm>
            <a:off x="5302806" y="6789182"/>
            <a:ext cx="1517094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目标客群购买力不足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6" name="Text 21"/>
          <p:cNvSpPr/>
          <p:nvPr/>
        </p:nvSpPr>
        <p:spPr>
          <a:xfrm>
            <a:off x="5302806" y="7068264"/>
            <a:ext cx="1517094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渠道触达成本高</a:t>
            </a:r>
            <a:endParaRPr 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7" name="Shape 22"/>
          <p:cNvSpPr/>
          <p:nvPr/>
        </p:nvSpPr>
        <p:spPr>
          <a:xfrm>
            <a:off x="5195411" y="5606177"/>
            <a:ext cx="8518208" cy="7620"/>
          </a:xfrm>
          <a:prstGeom prst="roundRect">
            <a:avLst>
              <a:gd name="adj" fmla="val 2818740"/>
            </a:avLst>
          </a:prstGeom>
          <a:solidFill>
            <a:srgbClr val="37A7E7"/>
          </a:solidFill>
          <a:ln/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2751534"/>
            <a:ext cx="9790867" cy="1223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600"/>
              </a:lnSpc>
              <a:buNone/>
            </a:pPr>
            <a:r>
              <a:rPr lang="en-US" sz="7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第二部分：战略设计</a:t>
            </a:r>
            <a:endParaRPr lang="en-US" sz="7700" dirty="0"/>
          </a:p>
        </p:txBody>
      </p:sp>
      <p:sp>
        <p:nvSpPr>
          <p:cNvPr id="3" name="Text 1"/>
          <p:cNvSpPr/>
          <p:nvPr/>
        </p:nvSpPr>
        <p:spPr>
          <a:xfrm>
            <a:off x="881063" y="4305657"/>
            <a:ext cx="3916323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一体三翼的增长模型</a:t>
            </a:r>
            <a:endParaRPr lang="en-US" sz="3050" dirty="0"/>
          </a:p>
        </p:txBody>
      </p:sp>
      <p:sp>
        <p:nvSpPr>
          <p:cNvPr id="4" name="Text 2"/>
          <p:cNvSpPr/>
          <p:nvPr/>
        </p:nvSpPr>
        <p:spPr>
          <a:xfrm>
            <a:off x="881063" y="5125522"/>
            <a:ext cx="1286827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从单点突破到系统性增长</a:t>
            </a: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，</a:t>
            </a: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构建可持续的商业模式需要清晰的战略框架指导。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736402"/>
            <a:ext cx="4895374" cy="611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一体三翼增长模型</a:t>
            </a:r>
            <a:endParaRPr lang="en-US" sz="385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Text 1"/>
          <p:cNvSpPr/>
          <p:nvPr/>
        </p:nvSpPr>
        <p:spPr>
          <a:xfrm>
            <a:off x="881063" y="1788914"/>
            <a:ext cx="1286827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以内容驱动为核心，通过内容翼、流量翼、生态翼三个维度实现系统性增长。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4" name="Text 2"/>
          <p:cNvSpPr/>
          <p:nvPr/>
        </p:nvSpPr>
        <p:spPr>
          <a:xfrm>
            <a:off x="2615565" y="2860953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内容驱动核心</a:t>
            </a:r>
            <a:endParaRPr lang="en-US" sz="19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5" name="Text 3"/>
          <p:cNvSpPr/>
          <p:nvPr/>
        </p:nvSpPr>
        <p:spPr>
          <a:xfrm>
            <a:off x="881063" y="3299103"/>
            <a:ext cx="4182189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数据驱动的内容策略，持续优化用户触达效果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3252" y="2389108"/>
            <a:ext cx="4503896" cy="4503896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0257" y="3627299"/>
            <a:ext cx="309682" cy="38719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567148" y="2860953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内容翼</a:t>
            </a:r>
            <a:endParaRPr lang="en-US" sz="19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9" name="Text 5"/>
          <p:cNvSpPr/>
          <p:nvPr/>
        </p:nvSpPr>
        <p:spPr>
          <a:xfrm>
            <a:off x="9567148" y="3299103"/>
            <a:ext cx="4182189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A/B测试场景化内容，室外场景询盘率提升150%，关键词优化配合高频擦亮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3252" y="2389108"/>
            <a:ext cx="4503896" cy="4503896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0343" y="3627299"/>
            <a:ext cx="309682" cy="38719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567148" y="5278041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流量翼</a:t>
            </a:r>
            <a:endParaRPr lang="en-US" sz="19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3" name="Text 7"/>
          <p:cNvSpPr/>
          <p:nvPr/>
        </p:nvSpPr>
        <p:spPr>
          <a:xfrm>
            <a:off x="9567148" y="5716191"/>
            <a:ext cx="4182189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公域引流（闲鱼平台）+ 私域沉淀（微信生态），构建200+客户资产池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63252" y="2389108"/>
            <a:ext cx="4503896" cy="4503896"/>
          </a:xfrm>
          <a:prstGeom prst="rect">
            <a:avLst/>
          </a:prstGeom>
        </p:spPr>
      </p:pic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80343" y="5267385"/>
            <a:ext cx="309682" cy="387191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2615565" y="5278041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生态翼</a:t>
            </a:r>
            <a:endParaRPr lang="en-US" sz="19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7" name="Text 9"/>
          <p:cNvSpPr/>
          <p:nvPr/>
        </p:nvSpPr>
        <p:spPr>
          <a:xfrm>
            <a:off x="881063" y="5716191"/>
            <a:ext cx="4182189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KOC代理网络建设，分销体系搭建，渠道贡献占比达到30%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63252" y="2389108"/>
            <a:ext cx="4503896" cy="4503896"/>
          </a:xfrm>
          <a:prstGeom prst="rect">
            <a:avLst/>
          </a:prstGeom>
        </p:spPr>
      </p:pic>
      <p:pic>
        <p:nvPicPr>
          <p:cNvPr id="19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40257" y="5267385"/>
            <a:ext cx="309682" cy="387191"/>
          </a:xfrm>
          <a:prstGeom prst="rect">
            <a:avLst/>
          </a:prstGeom>
        </p:spPr>
      </p:pic>
      <p:sp>
        <p:nvSpPr>
          <p:cNvPr id="20" name="Text 10"/>
          <p:cNvSpPr/>
          <p:nvPr/>
        </p:nvSpPr>
        <p:spPr>
          <a:xfrm>
            <a:off x="881063" y="7140773"/>
            <a:ext cx="1286827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这个模型的核心在于各个翼之间的协同效应 - 内容提升流量质量，流量沉淀构建私域资产，生态扩大整体规模效应。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769025"/>
            <a:ext cx="7733348" cy="611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ea typeface="SimHei" panose="02010609060101010101" pitchFamily="49" charset="-122"/>
                <a:cs typeface="Spline Sans Bold" pitchFamily="34" charset="-120"/>
              </a:rPr>
              <a:t>极简版KFS投放模型（零预算实战）</a:t>
            </a:r>
            <a:endParaRPr lang="en-US" sz="3850" dirty="0">
              <a:ea typeface="SimHei" panose="02010609060101010101" pitchFamily="49" charset="-122"/>
            </a:endParaRPr>
          </a:p>
        </p:txBody>
      </p:sp>
      <p:sp>
        <p:nvSpPr>
          <p:cNvPr id="3" name="Text 1"/>
          <p:cNvSpPr/>
          <p:nvPr/>
        </p:nvSpPr>
        <p:spPr>
          <a:xfrm>
            <a:off x="881063" y="1711404"/>
            <a:ext cx="1286827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ea typeface="SimHei" panose="02010609060101010101" pitchFamily="49" charset="-122"/>
                <a:cs typeface="Barlow" pitchFamily="34" charset="-120"/>
              </a:rPr>
              <a:t>没有广告预算的情况下，如何通过精细化运营获取有效流量和转化。</a:t>
            </a:r>
            <a:endParaRPr lang="en-US" sz="1700" dirty="0">
              <a:ea typeface="SimHei" panose="02010609060101010101" pitchFamily="49" charset="-122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063" y="2311598"/>
            <a:ext cx="1101447" cy="132171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202775" y="2531864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ea typeface="SimHei" panose="02010609060101010101" pitchFamily="49" charset="-122"/>
                <a:cs typeface="Spline Sans Bold" pitchFamily="34" charset="-120"/>
              </a:rPr>
              <a:t>K - Key Opinion Seller</a:t>
            </a:r>
            <a:endParaRPr lang="en-US" sz="1900" dirty="0">
              <a:ea typeface="SimHei" panose="02010609060101010101" pitchFamily="49" charset="-122"/>
            </a:endParaRPr>
          </a:p>
        </p:txBody>
      </p:sp>
      <p:sp>
        <p:nvSpPr>
          <p:cNvPr id="6" name="Text 3"/>
          <p:cNvSpPr/>
          <p:nvPr/>
        </p:nvSpPr>
        <p:spPr>
          <a:xfrm>
            <a:off x="2202775" y="2970014"/>
            <a:ext cx="1154656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ea typeface="SimHei" panose="02010609060101010101" pitchFamily="49" charset="-122"/>
                <a:cs typeface="Barlow" pitchFamily="34" charset="-120"/>
              </a:rPr>
              <a:t>自己作为核心KOS，通过专业解答建立权威性，实拍内容增强客户信任度</a:t>
            </a:r>
            <a:endParaRPr lang="en-US" sz="1700" dirty="0">
              <a:ea typeface="SimHei" panose="02010609060101010101" pitchFamily="49" charset="-122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063" y="3633311"/>
            <a:ext cx="1101447" cy="132171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202775" y="3853577"/>
            <a:ext cx="2526744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ea typeface="SimHei" panose="02010609060101010101" pitchFamily="49" charset="-122"/>
                <a:cs typeface="Spline Sans Bold" pitchFamily="34" charset="-120"/>
              </a:rPr>
              <a:t>F - Feeds Optimization</a:t>
            </a:r>
            <a:endParaRPr lang="en-US" sz="1900" dirty="0">
              <a:ea typeface="SimHei" panose="02010609060101010101" pitchFamily="49" charset="-122"/>
            </a:endParaRPr>
          </a:p>
        </p:txBody>
      </p:sp>
      <p:sp>
        <p:nvSpPr>
          <p:cNvPr id="9" name="Text 5"/>
          <p:cNvSpPr/>
          <p:nvPr/>
        </p:nvSpPr>
        <p:spPr>
          <a:xfrm>
            <a:off x="2202775" y="4291727"/>
            <a:ext cx="1154656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ea typeface="SimHei" panose="02010609060101010101" pitchFamily="49" charset="-122"/>
                <a:cs typeface="Barlow" pitchFamily="34" charset="-120"/>
              </a:rPr>
              <a:t>日均10+次商品擦亮，主图文案持续优化，提升自然曝光CTR和转化率</a:t>
            </a:r>
            <a:endParaRPr lang="en-US" sz="1700" dirty="0">
              <a:ea typeface="SimHei" panose="02010609060101010101" pitchFamily="49" charset="-122"/>
            </a:endParaRPr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063" y="4955024"/>
            <a:ext cx="1101447" cy="132171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2202775" y="5175290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ea typeface="SimHei" panose="02010609060101010101" pitchFamily="49" charset="-122"/>
                <a:cs typeface="Spline Sans Bold" pitchFamily="34" charset="-120"/>
              </a:rPr>
              <a:t>S - Search Traffic</a:t>
            </a:r>
            <a:endParaRPr lang="en-US" sz="1900" dirty="0">
              <a:ea typeface="SimHei" panose="02010609060101010101" pitchFamily="49" charset="-122"/>
            </a:endParaRPr>
          </a:p>
        </p:txBody>
      </p:sp>
      <p:sp>
        <p:nvSpPr>
          <p:cNvPr id="12" name="Text 7"/>
          <p:cNvSpPr/>
          <p:nvPr/>
        </p:nvSpPr>
        <p:spPr>
          <a:xfrm>
            <a:off x="2202775" y="5613440"/>
            <a:ext cx="1154656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ea typeface="SimHei" panose="02010609060101010101" pitchFamily="49" charset="-122"/>
                <a:cs typeface="Barlow" pitchFamily="34" charset="-120"/>
              </a:rPr>
              <a:t>关键词深度优化，"Beats ub3 正品"等精准词汇布局，抢占搜索流量入口</a:t>
            </a:r>
            <a:endParaRPr lang="en-US" sz="1700" dirty="0">
              <a:ea typeface="SimHei" panose="02010609060101010101" pitchFamily="49" charset="-122"/>
            </a:endParaRPr>
          </a:p>
        </p:txBody>
      </p:sp>
      <p:sp>
        <p:nvSpPr>
          <p:cNvPr id="13" name="Shape 8"/>
          <p:cNvSpPr/>
          <p:nvPr/>
        </p:nvSpPr>
        <p:spPr>
          <a:xfrm>
            <a:off x="881063" y="6524506"/>
            <a:ext cx="12868275" cy="936069"/>
          </a:xfrm>
          <a:prstGeom prst="roundRect">
            <a:avLst>
              <a:gd name="adj" fmla="val 35301"/>
            </a:avLst>
          </a:prstGeom>
          <a:solidFill>
            <a:srgbClr val="004D36"/>
          </a:solidFill>
          <a:ln/>
        </p:spPr>
        <p:txBody>
          <a:bodyPr/>
          <a:lstStyle/>
          <a:p>
            <a:endParaRPr lang="zh-CN" altLang="en-US">
              <a:ea typeface="SimHei" panose="02010609060101010101" pitchFamily="49" charset="-122"/>
            </a:endParaRPr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1328" y="6866096"/>
            <a:ext cx="275273" cy="220266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596866" y="6799778"/>
            <a:ext cx="11932206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ea typeface="SimHei" panose="02010609060101010101" pitchFamily="49" charset="-122"/>
                <a:cs typeface="Barlow" pitchFamily="34" charset="-120"/>
              </a:rPr>
              <a:t>实战效果</a:t>
            </a:r>
            <a:r>
              <a:rPr lang="en-US" sz="1700" dirty="0">
                <a:solidFill>
                  <a:srgbClr val="FFFFFF"/>
                </a:solidFill>
                <a:ea typeface="SimHei" panose="02010609060101010101" pitchFamily="49" charset="-122"/>
                <a:cs typeface="Barlow" pitchFamily="34" charset="-120"/>
              </a:rPr>
              <a:t>：通过KFS模型，账号权重显著提升，商品经常上首页展示，询盘量保持稳定增长</a:t>
            </a:r>
            <a:endParaRPr lang="en-US" sz="1700" dirty="0">
              <a:ea typeface="SimHei" panose="02010609060101010101" pitchFamily="49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2575322"/>
            <a:ext cx="10768251" cy="1223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600"/>
              </a:lnSpc>
              <a:buNone/>
            </a:pPr>
            <a:r>
              <a:rPr lang="en-US" sz="7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第三部分：项目实战拆解</a:t>
            </a:r>
            <a:endParaRPr lang="en-US" sz="7700" dirty="0"/>
          </a:p>
        </p:txBody>
      </p:sp>
      <p:sp>
        <p:nvSpPr>
          <p:cNvPr id="3" name="Text 1"/>
          <p:cNvSpPr/>
          <p:nvPr/>
        </p:nvSpPr>
        <p:spPr>
          <a:xfrm>
            <a:off x="881063" y="4129445"/>
            <a:ext cx="4306253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F0FCFF"/>
                </a:solidFill>
                <a:latin typeface="SimHei" panose="02010609060101010101" pitchFamily="49" charset="-122"/>
                <a:ea typeface="SimHei" panose="02010609060101010101" pitchFamily="49" charset="-122"/>
                <a:cs typeface="Spline Sans Bold" pitchFamily="34" charset="-120"/>
              </a:rPr>
              <a:t>从流量到转化的完整链路</a:t>
            </a:r>
            <a:endParaRPr lang="en-US" sz="305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4" name="Text 2"/>
          <p:cNvSpPr/>
          <p:nvPr/>
        </p:nvSpPr>
        <p:spPr>
          <a:xfrm>
            <a:off x="881063" y="4949309"/>
            <a:ext cx="12868275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SimHei" panose="02010609060101010101" pitchFamily="49" charset="-122"/>
                <a:ea typeface="SimHei" panose="02010609060101010101" pitchFamily="49" charset="-122"/>
                <a:cs typeface="Barlow" pitchFamily="34" charset="-120"/>
              </a:rPr>
              <a:t>商业理论需要落地到具体的执行细节，这里我会深入拆解并回顾每个环节的关键操作,争取找到可迁移的知识与思维逻辑从而运用到日后的业务中。</a:t>
            </a:r>
            <a:endParaRPr lang="en-US" sz="17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1138</Words>
  <Application>Microsoft Macintosh PowerPoint</Application>
  <PresentationFormat>自定义</PresentationFormat>
  <Paragraphs>374</Paragraphs>
  <Slides>26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3" baseType="lpstr">
      <vt:lpstr>Spline Sans Bold</vt:lpstr>
      <vt:lpstr>Spline Sans Light</vt:lpstr>
      <vt:lpstr>LANTINGHEI SC DEMIBOLD</vt:lpstr>
      <vt:lpstr>Arial</vt:lpstr>
      <vt:lpstr>Barlow</vt:lpstr>
      <vt:lpstr>SimHei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MeiHui Chen (24173567)</cp:lastModifiedBy>
  <cp:revision>3</cp:revision>
  <dcterms:created xsi:type="dcterms:W3CDTF">2025-10-01T15:21:31Z</dcterms:created>
  <dcterms:modified xsi:type="dcterms:W3CDTF">2025-10-03T13:41:22Z</dcterms:modified>
</cp:coreProperties>
</file>